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441" r:id="rId2"/>
    <p:sldId id="442" r:id="rId3"/>
    <p:sldId id="443" r:id="rId4"/>
    <p:sldId id="262" r:id="rId5"/>
    <p:sldId id="444" r:id="rId6"/>
    <p:sldId id="446" r:id="rId7"/>
    <p:sldId id="447" r:id="rId8"/>
    <p:sldId id="448" r:id="rId9"/>
    <p:sldId id="449" r:id="rId10"/>
    <p:sldId id="450" r:id="rId11"/>
    <p:sldId id="451" r:id="rId12"/>
    <p:sldId id="452" r:id="rId13"/>
    <p:sldId id="45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15B303-2628-4217-A988-0BC3E1E47FB5}" v="5" dt="2026-03-12T16:40:46.6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1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Sabeeh AL-Mayah" userId="85e97d476e4d4470" providerId="LiveId" clId="{1031F39B-6E0D-4137-AB17-7D5D585083E3}"/>
    <pc:docChg chg="modSld">
      <pc:chgData name="Dr.Sabeeh AL-Mayah" userId="85e97d476e4d4470" providerId="LiveId" clId="{1031F39B-6E0D-4137-AB17-7D5D585083E3}" dt="2026-03-12T16:40:46.687" v="8" actId="14100"/>
      <pc:docMkLst>
        <pc:docMk/>
      </pc:docMkLst>
      <pc:sldChg chg="modSp mod">
        <pc:chgData name="Dr.Sabeeh AL-Mayah" userId="85e97d476e4d4470" providerId="LiveId" clId="{1031F39B-6E0D-4137-AB17-7D5D585083E3}" dt="2026-03-12T16:40:46.687" v="8" actId="14100"/>
        <pc:sldMkLst>
          <pc:docMk/>
          <pc:sldMk cId="0" sldId="441"/>
        </pc:sldMkLst>
        <pc:spChg chg="mod">
          <ac:chgData name="Dr.Sabeeh AL-Mayah" userId="85e97d476e4d4470" providerId="LiveId" clId="{1031F39B-6E0D-4137-AB17-7D5D585083E3}" dt="2026-03-12T16:40:08.500" v="3" actId="1076"/>
          <ac:spMkLst>
            <pc:docMk/>
            <pc:sldMk cId="0" sldId="441"/>
            <ac:spMk id="3" creationId="{221F5C94-48EA-DF83-591A-CB5273FCD903}"/>
          </ac:spMkLst>
        </pc:spChg>
        <pc:spChg chg="mod">
          <ac:chgData name="Dr.Sabeeh AL-Mayah" userId="85e97d476e4d4470" providerId="LiveId" clId="{1031F39B-6E0D-4137-AB17-7D5D585083E3}" dt="2026-03-12T16:39:59.339" v="2" actId="1076"/>
          <ac:spMkLst>
            <pc:docMk/>
            <pc:sldMk cId="0" sldId="441"/>
            <ac:spMk id="4099" creationId="{6F142428-4631-8BA0-AD16-4178D5F6706A}"/>
          </ac:spMkLst>
        </pc:spChg>
        <pc:picChg chg="mod">
          <ac:chgData name="Dr.Sabeeh AL-Mayah" userId="85e97d476e4d4470" providerId="LiveId" clId="{1031F39B-6E0D-4137-AB17-7D5D585083E3}" dt="2026-03-12T16:40:26.093" v="6" actId="14100"/>
          <ac:picMkLst>
            <pc:docMk/>
            <pc:sldMk cId="0" sldId="441"/>
            <ac:picMk id="7171" creationId="{C272B669-4EDB-7BDF-C0E3-C8004D6384AD}"/>
          </ac:picMkLst>
        </pc:picChg>
        <pc:picChg chg="mod">
          <ac:chgData name="Dr.Sabeeh AL-Mayah" userId="85e97d476e4d4470" providerId="LiveId" clId="{1031F39B-6E0D-4137-AB17-7D5D585083E3}" dt="2026-03-12T16:40:46.687" v="8" actId="14100"/>
          <ac:picMkLst>
            <pc:docMk/>
            <pc:sldMk cId="0" sldId="441"/>
            <ac:picMk id="7172" creationId="{5127F46C-D790-E48E-5FCC-72252EEB2CB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774DCB4-BB39-B9B5-205E-F1C577B70522}"/>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IQ"/>
          </a:p>
        </p:txBody>
      </p:sp>
      <p:sp>
        <p:nvSpPr>
          <p:cNvPr id="3" name="عنوان فرعي 2">
            <a:extLst>
              <a:ext uri="{FF2B5EF4-FFF2-40B4-BE49-F238E27FC236}">
                <a16:creationId xmlns:a16="http://schemas.microsoft.com/office/drawing/2014/main" id="{45259A61-15D5-B460-520F-560302A2B6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IQ"/>
          </a:p>
        </p:txBody>
      </p:sp>
      <p:sp>
        <p:nvSpPr>
          <p:cNvPr id="4" name="عنصر نائب للتاريخ 3">
            <a:extLst>
              <a:ext uri="{FF2B5EF4-FFF2-40B4-BE49-F238E27FC236}">
                <a16:creationId xmlns:a16="http://schemas.microsoft.com/office/drawing/2014/main" id="{BA93831D-DC33-8BB9-C986-C32E06508365}"/>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5" name="عنصر نائب للتذييل 4">
            <a:extLst>
              <a:ext uri="{FF2B5EF4-FFF2-40B4-BE49-F238E27FC236}">
                <a16:creationId xmlns:a16="http://schemas.microsoft.com/office/drawing/2014/main" id="{ECBD23D0-39D5-C066-BE29-85CE5122685D}"/>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ABAF5AD7-A907-42EF-410A-73787A4030AC}"/>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2928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A4DD218-FBDC-4E31-FA8F-169534257DDF}"/>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96085129-B4DD-916E-2EF3-E3BE7EA4C9F2}"/>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C4179F90-6152-C07C-8A96-80D4BB3F7B25}"/>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5" name="عنصر نائب للتذييل 4">
            <a:extLst>
              <a:ext uri="{FF2B5EF4-FFF2-40B4-BE49-F238E27FC236}">
                <a16:creationId xmlns:a16="http://schemas.microsoft.com/office/drawing/2014/main" id="{676D3A0A-76EC-8F17-E833-DCF782FDFA92}"/>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AD8EED28-969F-1E1B-2BCD-6023CC5889D3}"/>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2480535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B938CA63-DFE9-2AC8-03CF-0CD8A2D672B8}"/>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5DCB01BB-1F2F-29B3-885D-29075EEFD20E}"/>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5CDB9629-3946-706F-E0AC-998525DE3AFB}"/>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5" name="عنصر نائب للتذييل 4">
            <a:extLst>
              <a:ext uri="{FF2B5EF4-FFF2-40B4-BE49-F238E27FC236}">
                <a16:creationId xmlns:a16="http://schemas.microsoft.com/office/drawing/2014/main" id="{E21347FA-62DF-7062-79F1-A299E97515A0}"/>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1F393467-BEFA-70A6-827D-611C0EB0B904}"/>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1114483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2167" y="228601"/>
            <a:ext cx="11347451" cy="1325563"/>
          </a:xfrm>
        </p:spPr>
        <p:txBody>
          <a:bodyPr/>
          <a:lstStyle/>
          <a:p>
            <a:r>
              <a:rPr lang="en-US"/>
              <a:t>Click to edit Master title style</a:t>
            </a:r>
            <a:endParaRPr lang="en-GB"/>
          </a:p>
        </p:txBody>
      </p:sp>
      <p:sp>
        <p:nvSpPr>
          <p:cNvPr id="3" name="Text Placeholder 2"/>
          <p:cNvSpPr>
            <a:spLocks noGrp="1"/>
          </p:cNvSpPr>
          <p:nvPr>
            <p:ph type="body" sz="half" idx="1"/>
          </p:nvPr>
        </p:nvSpPr>
        <p:spPr>
          <a:xfrm>
            <a:off x="402168" y="1676401"/>
            <a:ext cx="5592233" cy="4422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1" y="1676401"/>
            <a:ext cx="5592233" cy="4422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8314358-4CCE-C850-CE21-D94906DD109F}"/>
              </a:ext>
            </a:extLst>
          </p:cNvPr>
          <p:cNvSpPr>
            <a:spLocks noGrp="1"/>
          </p:cNvSpPr>
          <p:nvPr>
            <p:ph type="dt" sz="half" idx="10"/>
          </p:nvPr>
        </p:nvSpPr>
        <p:spPr>
          <a:xfrm>
            <a:off x="406400" y="6245225"/>
            <a:ext cx="3048000" cy="476250"/>
          </a:xfrm>
        </p:spPr>
        <p:txBody>
          <a:bodyPr/>
          <a:lstStyle>
            <a:lvl1pPr>
              <a:defRPr/>
            </a:lvl1pPr>
          </a:lstStyle>
          <a:p>
            <a:pPr>
              <a:defRPr/>
            </a:pPr>
            <a:fld id="{70CEB095-D58E-4FD8-B39F-132514228990}" type="datetime1">
              <a:rPr lang="en-US"/>
              <a:pPr>
                <a:defRPr/>
              </a:pPr>
              <a:t>3/12/2026</a:t>
            </a:fld>
            <a:endParaRPr lang="en-US"/>
          </a:p>
        </p:txBody>
      </p:sp>
      <p:sp>
        <p:nvSpPr>
          <p:cNvPr id="6" name="Footer Placeholder 5">
            <a:extLst>
              <a:ext uri="{FF2B5EF4-FFF2-40B4-BE49-F238E27FC236}">
                <a16:creationId xmlns:a16="http://schemas.microsoft.com/office/drawing/2014/main" id="{84555A8C-6A27-BC5C-663E-4A15E545131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1E49F2D6-A81D-01B9-77D4-5DB66D58CD08}"/>
              </a:ext>
            </a:extLst>
          </p:cNvPr>
          <p:cNvSpPr>
            <a:spLocks noGrp="1"/>
          </p:cNvSpPr>
          <p:nvPr>
            <p:ph type="sldNum" sz="quarter" idx="12"/>
          </p:nvPr>
        </p:nvSpPr>
        <p:spPr>
          <a:xfrm>
            <a:off x="8737600" y="6245225"/>
            <a:ext cx="3048000" cy="476250"/>
          </a:xfrm>
        </p:spPr>
        <p:txBody>
          <a:bodyPr/>
          <a:lstStyle>
            <a:lvl1pPr>
              <a:defRPr/>
            </a:lvl1pPr>
          </a:lstStyle>
          <a:p>
            <a:pPr>
              <a:defRPr/>
            </a:pPr>
            <a:fld id="{8CC5E294-978F-4E80-8B77-EF1FE764C5E1}" type="slidenum">
              <a:rPr lang="en-US" altLang="en-US"/>
              <a:pPr>
                <a:defRPr/>
              </a:pPr>
              <a:t>‹#›</a:t>
            </a:fld>
            <a:endParaRPr lang="en-US" altLang="en-US"/>
          </a:p>
        </p:txBody>
      </p:sp>
    </p:spTree>
    <p:extLst>
      <p:ext uri="{BB962C8B-B14F-4D97-AF65-F5344CB8AC3E}">
        <p14:creationId xmlns:p14="http://schemas.microsoft.com/office/powerpoint/2010/main" val="299476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80F03A5-D7AB-E467-D3BA-B6CFFF5F69A9}"/>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B5560AD6-EB8A-8014-96CF-D8B812E80500}"/>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8B1E10A6-8843-A611-49C1-3C95E39D8DB3}"/>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5" name="عنصر نائب للتذييل 4">
            <a:extLst>
              <a:ext uri="{FF2B5EF4-FFF2-40B4-BE49-F238E27FC236}">
                <a16:creationId xmlns:a16="http://schemas.microsoft.com/office/drawing/2014/main" id="{0A0FB902-0E2D-39D6-C6DE-F8CC1193DDDB}"/>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249A1668-C310-20A4-D82A-93BF39A9076B}"/>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1155800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9191247-1E44-C8A7-6243-4A203185C75D}"/>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0EDDBD00-0F23-8C3B-1F10-2746712653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528A1638-5BA9-B871-983D-472AFB106B89}"/>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5" name="عنصر نائب للتذييل 4">
            <a:extLst>
              <a:ext uri="{FF2B5EF4-FFF2-40B4-BE49-F238E27FC236}">
                <a16:creationId xmlns:a16="http://schemas.microsoft.com/office/drawing/2014/main" id="{739F88FF-5BC4-8367-181F-3D862263C835}"/>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0BE7135A-A285-2ADA-1462-759C89E9440E}"/>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3572046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1B5F904-51C9-4DED-856B-C993E8122790}"/>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C733A5F8-3B9B-D463-9C54-E7486A4D115F}"/>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a:extLst>
              <a:ext uri="{FF2B5EF4-FFF2-40B4-BE49-F238E27FC236}">
                <a16:creationId xmlns:a16="http://schemas.microsoft.com/office/drawing/2014/main" id="{29EF1850-A7DE-4ED0-2FB3-CCA1AB89221C}"/>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a:extLst>
              <a:ext uri="{FF2B5EF4-FFF2-40B4-BE49-F238E27FC236}">
                <a16:creationId xmlns:a16="http://schemas.microsoft.com/office/drawing/2014/main" id="{058F3CCC-30EC-2D64-E2F4-FFC5DB81A48B}"/>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6" name="عنصر نائب للتذييل 5">
            <a:extLst>
              <a:ext uri="{FF2B5EF4-FFF2-40B4-BE49-F238E27FC236}">
                <a16:creationId xmlns:a16="http://schemas.microsoft.com/office/drawing/2014/main" id="{4C9EEE96-A13D-8816-E960-E88C705F95C2}"/>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5E946EE4-4EBC-4E71-E032-613D15D45C8C}"/>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1113262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E4D1F23-3CD7-A484-87A5-F74E6B455517}"/>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9E1A1D5F-39FC-48C5-A534-EFC7A823FD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13891EC7-F211-8153-C3E9-FE5C4B44F70E}"/>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a:extLst>
              <a:ext uri="{FF2B5EF4-FFF2-40B4-BE49-F238E27FC236}">
                <a16:creationId xmlns:a16="http://schemas.microsoft.com/office/drawing/2014/main" id="{F1209C58-28B5-65F1-4029-8B5BB1B85A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047EB981-1015-002A-CBFD-A0C3E26FF46F}"/>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a:extLst>
              <a:ext uri="{FF2B5EF4-FFF2-40B4-BE49-F238E27FC236}">
                <a16:creationId xmlns:a16="http://schemas.microsoft.com/office/drawing/2014/main" id="{CF1DB076-7B73-76CF-D6E4-B83B571AEC4E}"/>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8" name="عنصر نائب للتذييل 7">
            <a:extLst>
              <a:ext uri="{FF2B5EF4-FFF2-40B4-BE49-F238E27FC236}">
                <a16:creationId xmlns:a16="http://schemas.microsoft.com/office/drawing/2014/main" id="{DABC741A-2991-9A6A-127A-81C9F872AB45}"/>
              </a:ext>
            </a:extLst>
          </p:cNvPr>
          <p:cNvSpPr>
            <a:spLocks noGrp="1"/>
          </p:cNvSpPr>
          <p:nvPr>
            <p:ph type="ftr" sz="quarter" idx="11"/>
          </p:nvPr>
        </p:nvSpPr>
        <p:spPr/>
        <p:txBody>
          <a:bodyPr/>
          <a:lstStyle/>
          <a:p>
            <a:endParaRPr lang="ar-IQ"/>
          </a:p>
        </p:txBody>
      </p:sp>
      <p:sp>
        <p:nvSpPr>
          <p:cNvPr id="9" name="عنصر نائب لرقم الشريحة 8">
            <a:extLst>
              <a:ext uri="{FF2B5EF4-FFF2-40B4-BE49-F238E27FC236}">
                <a16:creationId xmlns:a16="http://schemas.microsoft.com/office/drawing/2014/main" id="{8DA1BDFF-F07A-636B-3721-B40209BAEFE2}"/>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1994001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D43AFE9-B27E-A3F9-3351-666A537CD07A}"/>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تاريخ 2">
            <a:extLst>
              <a:ext uri="{FF2B5EF4-FFF2-40B4-BE49-F238E27FC236}">
                <a16:creationId xmlns:a16="http://schemas.microsoft.com/office/drawing/2014/main" id="{010522BB-BD7A-5BBE-5FD8-E38FC12DB149}"/>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4" name="عنصر نائب للتذييل 3">
            <a:extLst>
              <a:ext uri="{FF2B5EF4-FFF2-40B4-BE49-F238E27FC236}">
                <a16:creationId xmlns:a16="http://schemas.microsoft.com/office/drawing/2014/main" id="{5268D0C7-4241-6022-1A65-20C6D92E9FFE}"/>
              </a:ext>
            </a:extLst>
          </p:cNvPr>
          <p:cNvSpPr>
            <a:spLocks noGrp="1"/>
          </p:cNvSpPr>
          <p:nvPr>
            <p:ph type="ftr" sz="quarter" idx="11"/>
          </p:nvPr>
        </p:nvSpPr>
        <p:spPr/>
        <p:txBody>
          <a:bodyPr/>
          <a:lstStyle/>
          <a:p>
            <a:endParaRPr lang="ar-IQ"/>
          </a:p>
        </p:txBody>
      </p:sp>
      <p:sp>
        <p:nvSpPr>
          <p:cNvPr id="5" name="عنصر نائب لرقم الشريحة 4">
            <a:extLst>
              <a:ext uri="{FF2B5EF4-FFF2-40B4-BE49-F238E27FC236}">
                <a16:creationId xmlns:a16="http://schemas.microsoft.com/office/drawing/2014/main" id="{CC57E7A3-9CC4-BA91-9FA1-2A412E45382A}"/>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895285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120A6103-6B49-95BC-99F2-FAC1AF9A6472}"/>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3" name="عنصر نائب للتذييل 2">
            <a:extLst>
              <a:ext uri="{FF2B5EF4-FFF2-40B4-BE49-F238E27FC236}">
                <a16:creationId xmlns:a16="http://schemas.microsoft.com/office/drawing/2014/main" id="{900E628E-57E6-AED2-6358-2336C539FEDA}"/>
              </a:ext>
            </a:extLst>
          </p:cNvPr>
          <p:cNvSpPr>
            <a:spLocks noGrp="1"/>
          </p:cNvSpPr>
          <p:nvPr>
            <p:ph type="ftr" sz="quarter" idx="11"/>
          </p:nvPr>
        </p:nvSpPr>
        <p:spPr/>
        <p:txBody>
          <a:bodyPr/>
          <a:lstStyle/>
          <a:p>
            <a:endParaRPr lang="ar-IQ"/>
          </a:p>
        </p:txBody>
      </p:sp>
      <p:sp>
        <p:nvSpPr>
          <p:cNvPr id="4" name="عنصر نائب لرقم الشريحة 3">
            <a:extLst>
              <a:ext uri="{FF2B5EF4-FFF2-40B4-BE49-F238E27FC236}">
                <a16:creationId xmlns:a16="http://schemas.microsoft.com/office/drawing/2014/main" id="{B1B23398-DA27-F7FE-51A7-C567F899E899}"/>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1096929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17101A2-331C-11B7-027B-A73FA345D4A0}"/>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45C32613-C721-C823-6E93-BBA8F8388F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a:extLst>
              <a:ext uri="{FF2B5EF4-FFF2-40B4-BE49-F238E27FC236}">
                <a16:creationId xmlns:a16="http://schemas.microsoft.com/office/drawing/2014/main" id="{D5575C38-8187-01ED-D24B-3231B7D19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D6CFD6FB-26B9-521C-1C11-F12AA197EA7E}"/>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6" name="عنصر نائب للتذييل 5">
            <a:extLst>
              <a:ext uri="{FF2B5EF4-FFF2-40B4-BE49-F238E27FC236}">
                <a16:creationId xmlns:a16="http://schemas.microsoft.com/office/drawing/2014/main" id="{3AF18540-A485-76B9-1771-A5D9763681CB}"/>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E3A3C51E-1ECA-DD6B-B696-112661169236}"/>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3360802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26E5C98-C19A-9095-7BB0-2845EDB6A1F6}"/>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صورة 2">
            <a:extLst>
              <a:ext uri="{FF2B5EF4-FFF2-40B4-BE49-F238E27FC236}">
                <a16:creationId xmlns:a16="http://schemas.microsoft.com/office/drawing/2014/main" id="{23E98F42-FFDE-6A38-D4AE-ABCB7DA64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a:extLst>
              <a:ext uri="{FF2B5EF4-FFF2-40B4-BE49-F238E27FC236}">
                <a16:creationId xmlns:a16="http://schemas.microsoft.com/office/drawing/2014/main" id="{1104652C-5139-8B3B-4A36-6ECC524F6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06F38D3B-E77E-26EF-3340-3E0AE91A3C30}"/>
              </a:ext>
            </a:extLst>
          </p:cNvPr>
          <p:cNvSpPr>
            <a:spLocks noGrp="1"/>
          </p:cNvSpPr>
          <p:nvPr>
            <p:ph type="dt" sz="half" idx="10"/>
          </p:nvPr>
        </p:nvSpPr>
        <p:spPr/>
        <p:txBody>
          <a:bodyPr/>
          <a:lstStyle/>
          <a:p>
            <a:fld id="{EFBEE6E2-4561-448E-92B8-F53ED9DB30BE}" type="datetimeFigureOut">
              <a:rPr lang="ar-IQ" smtClean="0"/>
              <a:t>24/09/1447</a:t>
            </a:fld>
            <a:endParaRPr lang="ar-IQ"/>
          </a:p>
        </p:txBody>
      </p:sp>
      <p:sp>
        <p:nvSpPr>
          <p:cNvPr id="6" name="عنصر نائب للتذييل 5">
            <a:extLst>
              <a:ext uri="{FF2B5EF4-FFF2-40B4-BE49-F238E27FC236}">
                <a16:creationId xmlns:a16="http://schemas.microsoft.com/office/drawing/2014/main" id="{AD8AE197-33AB-C5DB-4430-AA7B0E1AF0F1}"/>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09EA4B02-B924-8750-3D0D-12A269E085C5}"/>
              </a:ext>
            </a:extLst>
          </p:cNvPr>
          <p:cNvSpPr>
            <a:spLocks noGrp="1"/>
          </p:cNvSpPr>
          <p:nvPr>
            <p:ph type="sldNum" sz="quarter" idx="12"/>
          </p:nvPr>
        </p:nvSpPr>
        <p:spPr/>
        <p:txBody>
          <a:bodyPr/>
          <a:lstStyle/>
          <a:p>
            <a:fld id="{081EA729-A590-40CC-9E1D-0A0B8DF38443}" type="slidenum">
              <a:rPr lang="ar-IQ" smtClean="0"/>
              <a:t>‹#›</a:t>
            </a:fld>
            <a:endParaRPr lang="ar-IQ"/>
          </a:p>
        </p:txBody>
      </p:sp>
    </p:spTree>
    <p:extLst>
      <p:ext uri="{BB962C8B-B14F-4D97-AF65-F5344CB8AC3E}">
        <p14:creationId xmlns:p14="http://schemas.microsoft.com/office/powerpoint/2010/main" val="1744330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FA72DF8D-3040-4A9D-2008-A83969BA44A1}"/>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DC309A2E-6D71-538E-0DE1-2E3C245BE7FB}"/>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8DE05E5C-CE76-6570-F224-7BEA0E054939}"/>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FBEE6E2-4561-448E-92B8-F53ED9DB30BE}" type="datetimeFigureOut">
              <a:rPr lang="ar-IQ" smtClean="0"/>
              <a:t>24/09/1447</a:t>
            </a:fld>
            <a:endParaRPr lang="ar-IQ"/>
          </a:p>
        </p:txBody>
      </p:sp>
      <p:sp>
        <p:nvSpPr>
          <p:cNvPr id="5" name="عنصر نائب للتذييل 4">
            <a:extLst>
              <a:ext uri="{FF2B5EF4-FFF2-40B4-BE49-F238E27FC236}">
                <a16:creationId xmlns:a16="http://schemas.microsoft.com/office/drawing/2014/main" id="{991FE073-FB61-02DB-E4AA-7DE575CA9E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a:extLst>
              <a:ext uri="{FF2B5EF4-FFF2-40B4-BE49-F238E27FC236}">
                <a16:creationId xmlns:a16="http://schemas.microsoft.com/office/drawing/2014/main" id="{34ACC9E1-D865-11D1-EAD8-D3D139F3D03A}"/>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81EA729-A590-40CC-9E1D-0A0B8DF38443}" type="slidenum">
              <a:rPr lang="ar-IQ" smtClean="0"/>
              <a:t>‹#›</a:t>
            </a:fld>
            <a:endParaRPr lang="ar-IQ"/>
          </a:p>
        </p:txBody>
      </p:sp>
    </p:spTree>
    <p:extLst>
      <p:ext uri="{BB962C8B-B14F-4D97-AF65-F5344CB8AC3E}">
        <p14:creationId xmlns:p14="http://schemas.microsoft.com/office/powerpoint/2010/main" val="362217299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a:extLst>
              <a:ext uri="{FF2B5EF4-FFF2-40B4-BE49-F238E27FC236}">
                <a16:creationId xmlns:a16="http://schemas.microsoft.com/office/drawing/2014/main" id="{6F142428-4631-8BA0-AD16-4178D5F6706A}"/>
              </a:ext>
            </a:extLst>
          </p:cNvPr>
          <p:cNvSpPr>
            <a:spLocks noChangeArrowheads="1"/>
          </p:cNvSpPr>
          <p:nvPr/>
        </p:nvSpPr>
        <p:spPr bwMode="auto">
          <a:xfrm>
            <a:off x="1427697" y="767443"/>
            <a:ext cx="9144000" cy="2129557"/>
          </a:xfrm>
          <a:prstGeom prst="rect">
            <a:avLst/>
          </a:prstGeom>
          <a:noFill/>
          <a:ln>
            <a:noFill/>
          </a:ln>
        </p:spPr>
        <p:txBody>
          <a:bodyPr wrap="square">
            <a:spAutoFit/>
          </a:bodyPr>
          <a:lstStyle>
            <a:lvl1pPr>
              <a:spcBef>
                <a:spcPct val="20000"/>
              </a:spcBef>
              <a:buClr>
                <a:srgbClr val="D1300D"/>
              </a:buClr>
              <a:buFont typeface="Times" panose="02020603050405020304" pitchFamily="18" charset="0"/>
              <a:buChar char="•"/>
              <a:defRPr sz="3200">
                <a:solidFill>
                  <a:schemeClr val="tx1"/>
                </a:solidFill>
                <a:latin typeface="Arial" panose="020B0604020202020204" pitchFamily="34" charset="0"/>
                <a:ea typeface="ヒラギノ角ゴ Pro W3"/>
                <a:cs typeface="ヒラギノ角ゴ Pro W3"/>
              </a:defRPr>
            </a:lvl1pPr>
            <a:lvl2pPr marL="742950" indent="-285750">
              <a:spcBef>
                <a:spcPct val="20000"/>
              </a:spcBef>
              <a:buChar char="–"/>
              <a:defRPr sz="2800">
                <a:solidFill>
                  <a:schemeClr val="tx1"/>
                </a:solidFill>
                <a:latin typeface="Arial" panose="020B0604020202020204" pitchFamily="34" charset="0"/>
                <a:ea typeface="ヒラギノ角ゴ Pro W3"/>
                <a:cs typeface="ヒラギノ角ゴ Pro W3"/>
              </a:defRPr>
            </a:lvl2pPr>
            <a:lvl3pPr marL="1143000" indent="-228600">
              <a:spcBef>
                <a:spcPct val="20000"/>
              </a:spcBef>
              <a:buChar char="•"/>
              <a:defRPr sz="2400">
                <a:solidFill>
                  <a:schemeClr val="tx1"/>
                </a:solidFill>
                <a:latin typeface="Arial" panose="020B0604020202020204" pitchFamily="34" charset="0"/>
                <a:ea typeface="ヒラギノ角ゴ Pro W3"/>
                <a:cs typeface="ヒラギノ角ゴ Pro W3"/>
              </a:defRPr>
            </a:lvl3pPr>
            <a:lvl4pPr marL="1600200" indent="-228600">
              <a:spcBef>
                <a:spcPct val="20000"/>
              </a:spcBef>
              <a:buChar char="–"/>
              <a:defRPr sz="2000">
                <a:solidFill>
                  <a:schemeClr val="tx1"/>
                </a:solidFill>
                <a:latin typeface="Arial" panose="020B0604020202020204" pitchFamily="34" charset="0"/>
                <a:ea typeface="ヒラギノ角ゴ Pro W3"/>
                <a:cs typeface="ヒラギノ角ゴ Pro W3"/>
              </a:defRPr>
            </a:lvl4pPr>
            <a:lvl5pPr marL="2057400" indent="-228600">
              <a:spcBef>
                <a:spcPct val="20000"/>
              </a:spcBef>
              <a:buChar char="»"/>
              <a:defRPr sz="2000">
                <a:solidFill>
                  <a:schemeClr val="tx1"/>
                </a:solidFill>
                <a:latin typeface="Arial" panose="020B0604020202020204" pitchFamily="34" charset="0"/>
                <a:ea typeface="ヒラギノ角ゴ Pro W3"/>
                <a:cs typeface="ヒラギノ角ゴ Pro W3"/>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a:cs typeface="ヒラギノ角ゴ Pro W3"/>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a:cs typeface="ヒラギノ角ゴ Pro W3"/>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a:cs typeface="ヒラギノ角ゴ Pro W3"/>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a:cs typeface="ヒラギノ角ゴ Pro W3"/>
              </a:defRPr>
            </a:lvl9pPr>
          </a:lstStyle>
          <a:p>
            <a:pPr marL="0" marR="0" lvl="0" indent="0" algn="ctr" defTabSz="257175" rtl="0" eaLnBrk="1" fontAlgn="auto" latinLnBrk="0" hangingPunct="1">
              <a:lnSpc>
                <a:spcPct val="100000"/>
              </a:lnSpc>
              <a:spcBef>
                <a:spcPct val="0"/>
              </a:spcBef>
              <a:spcAft>
                <a:spcPts val="0"/>
              </a:spcAft>
              <a:buClrTx/>
              <a:buSzTx/>
              <a:buFont typeface="Times" panose="02020603050405020304" pitchFamily="18" charset="0"/>
              <a:buNone/>
              <a:tabLst/>
              <a:defRPr/>
            </a:pPr>
            <a:r>
              <a:rPr kumimoji="0" lang="en-US" altLang="en-US" sz="2100" b="0" i="0" u="none" strike="noStrike" kern="1200" cap="none" spc="0" normalizeH="0" baseline="0" noProof="0" dirty="0">
                <a:ln>
                  <a:noFill/>
                </a:ln>
                <a:solidFill>
                  <a:srgbClr val="002060"/>
                </a:solidFill>
                <a:effectLst/>
                <a:uLnTx/>
                <a:uFillTx/>
                <a:latin typeface="Arial Rounded MT Bold" panose="020F0704030504030204" pitchFamily="34" charset="0"/>
                <a:cs typeface="Calibri" panose="020F0502020204030204" pitchFamily="34" charset="0"/>
              </a:rPr>
              <a:t>BASRAH UNIVERSITY           </a:t>
            </a:r>
          </a:p>
          <a:p>
            <a:pPr marL="0" marR="0" lvl="0" indent="0" algn="ctr" defTabSz="257175" rtl="0" eaLnBrk="1" fontAlgn="auto" latinLnBrk="0" hangingPunct="1">
              <a:lnSpc>
                <a:spcPct val="100000"/>
              </a:lnSpc>
              <a:spcBef>
                <a:spcPct val="0"/>
              </a:spcBef>
              <a:spcAft>
                <a:spcPts val="0"/>
              </a:spcAft>
              <a:buClrTx/>
              <a:buSzTx/>
              <a:buFont typeface="Times" panose="02020603050405020304" pitchFamily="18" charset="0"/>
              <a:buNone/>
              <a:tabLst/>
              <a:defRPr/>
            </a:pPr>
            <a:r>
              <a:rPr kumimoji="0" lang="en-US" altLang="en-US" sz="1800" b="0" i="0" u="none" strike="noStrike" kern="1200" cap="none" spc="0" normalizeH="0" baseline="0" noProof="0" dirty="0">
                <a:ln>
                  <a:noFill/>
                </a:ln>
                <a:solidFill>
                  <a:srgbClr val="002060"/>
                </a:solidFill>
                <a:effectLst/>
                <a:uLnTx/>
                <a:uFillTx/>
                <a:latin typeface="Arial Rounded MT Bold" panose="020F0704030504030204" pitchFamily="34" charset="0"/>
                <a:cs typeface="Calibri" panose="020F0502020204030204" pitchFamily="34" charset="0"/>
              </a:rPr>
              <a:t>Faculty of Education for Pure Sciences    </a:t>
            </a:r>
          </a:p>
          <a:p>
            <a:pPr marL="0" marR="0" lvl="0" indent="0" algn="ctr" defTabSz="257175" rtl="0" eaLnBrk="1" fontAlgn="auto" latinLnBrk="0" hangingPunct="1">
              <a:lnSpc>
                <a:spcPct val="100000"/>
              </a:lnSpc>
              <a:spcBef>
                <a:spcPct val="0"/>
              </a:spcBef>
              <a:spcAft>
                <a:spcPts val="0"/>
              </a:spcAft>
              <a:buClrTx/>
              <a:buSzTx/>
              <a:buFont typeface="Times" panose="02020603050405020304" pitchFamily="18" charset="0"/>
              <a:buNone/>
              <a:tabLst/>
              <a:defRPr/>
            </a:pPr>
            <a:r>
              <a:rPr kumimoji="0" lang="en-US" altLang="en-US" sz="1800" b="0" i="0" u="none" strike="noStrike" kern="1200" cap="none" spc="0" normalizeH="0" baseline="0" noProof="0" dirty="0">
                <a:ln>
                  <a:noFill/>
                </a:ln>
                <a:solidFill>
                  <a:srgbClr val="002060"/>
                </a:solidFill>
                <a:effectLst/>
                <a:uLnTx/>
                <a:uFillTx/>
                <a:latin typeface="Arial Rounded MT Bold" panose="020F0704030504030204" pitchFamily="34" charset="0"/>
                <a:cs typeface="Calibri" panose="020F0502020204030204" pitchFamily="34" charset="0"/>
              </a:rPr>
              <a:t>Biology Department          </a:t>
            </a:r>
          </a:p>
          <a:p>
            <a:pPr marL="0" marR="0" lvl="0" indent="0" algn="ctr" defTabSz="257175" rtl="0" eaLnBrk="1" fontAlgn="auto" latinLnBrk="0" hangingPunct="1">
              <a:lnSpc>
                <a:spcPct val="100000"/>
              </a:lnSpc>
              <a:spcBef>
                <a:spcPct val="0"/>
              </a:spcBef>
              <a:spcAft>
                <a:spcPts val="0"/>
              </a:spcAft>
              <a:buClrTx/>
              <a:buSzTx/>
              <a:buFont typeface="Times" panose="02020603050405020304" pitchFamily="18" charset="0"/>
              <a:buNone/>
              <a:tabLst/>
              <a:defRPr/>
            </a:pPr>
            <a:r>
              <a:rPr kumimoji="0" lang="en-US" altLang="en-US" sz="1800" b="0" i="0" u="none" strike="noStrike" kern="1200" cap="none" spc="0" normalizeH="0" baseline="0" noProof="0" dirty="0">
                <a:ln>
                  <a:noFill/>
                </a:ln>
                <a:solidFill>
                  <a:srgbClr val="002060"/>
                </a:solidFill>
                <a:effectLst/>
                <a:uLnTx/>
                <a:uFillTx/>
                <a:latin typeface="Arial Rounded MT Bold" panose="020F0704030504030204" pitchFamily="34" charset="0"/>
                <a:cs typeface="Calibri" panose="020F0502020204030204" pitchFamily="34" charset="0"/>
              </a:rPr>
              <a:t>2025- 2026              </a:t>
            </a:r>
          </a:p>
          <a:p>
            <a:pPr marL="0" marR="0" lvl="0" indent="0" algn="ctr" defTabSz="257175" rtl="0" eaLnBrk="1" fontAlgn="auto" latinLnBrk="0" hangingPunct="1">
              <a:lnSpc>
                <a:spcPct val="100000"/>
              </a:lnSpc>
              <a:spcBef>
                <a:spcPct val="0"/>
              </a:spcBef>
              <a:spcAft>
                <a:spcPts val="0"/>
              </a:spcAft>
              <a:buClrTx/>
              <a:buSzTx/>
              <a:buFont typeface="Times" panose="02020603050405020304" pitchFamily="18" charset="0"/>
              <a:buNone/>
              <a:tabLst/>
              <a:defRPr/>
            </a:pPr>
            <a:endParaRPr kumimoji="0" lang="en-US" altLang="en-US" sz="1013" b="0" i="0" u="none" strike="noStrike" kern="1200" cap="none" spc="0" normalizeH="0" baseline="0" noProof="0" dirty="0">
              <a:ln>
                <a:noFill/>
              </a:ln>
              <a:solidFill>
                <a:srgbClr val="002060"/>
              </a:solidFill>
              <a:effectLst/>
              <a:uLnTx/>
              <a:uFillTx/>
              <a:latin typeface="Arial Rounded MT Bold" panose="020F0704030504030204" pitchFamily="34" charset="0"/>
              <a:cs typeface="Calibri" panose="020F0502020204030204" pitchFamily="34" charset="0"/>
            </a:endParaRPr>
          </a:p>
          <a:p>
            <a:pPr marL="0" marR="0" lvl="0" indent="0" algn="ctr" defTabSz="257175" rtl="0" eaLnBrk="1" fontAlgn="auto" latinLnBrk="0" hangingPunct="1">
              <a:lnSpc>
                <a:spcPct val="100000"/>
              </a:lnSpc>
              <a:spcBef>
                <a:spcPct val="0"/>
              </a:spcBef>
              <a:spcAft>
                <a:spcPts val="0"/>
              </a:spcAft>
              <a:buClrTx/>
              <a:buSzTx/>
              <a:buFont typeface="Times" panose="02020603050405020304" pitchFamily="18" charset="0"/>
              <a:buNone/>
              <a:tabLst/>
              <a:defRPr/>
            </a:pPr>
            <a:endParaRPr kumimoji="0" lang="en-US" altLang="en-US" sz="1013" b="0" i="0" u="none" strike="noStrike" kern="1200" cap="none" spc="0" normalizeH="0" baseline="0" noProof="0" dirty="0">
              <a:ln>
                <a:noFill/>
              </a:ln>
              <a:solidFill>
                <a:srgbClr val="002060"/>
              </a:solidFill>
              <a:effectLst/>
              <a:uLnTx/>
              <a:uFillTx/>
              <a:latin typeface="Arial Rounded MT Bold" panose="020F0704030504030204" pitchFamily="34" charset="0"/>
              <a:cs typeface="Calibri" panose="020F0502020204030204" pitchFamily="34" charset="0"/>
            </a:endParaRPr>
          </a:p>
          <a:p>
            <a:pPr marL="0" marR="0" lvl="0" indent="0" algn="l" defTabSz="257175" rtl="0" eaLnBrk="1" fontAlgn="auto" latinLnBrk="0" hangingPunct="1">
              <a:lnSpc>
                <a:spcPct val="100000"/>
              </a:lnSpc>
              <a:spcBef>
                <a:spcPct val="0"/>
              </a:spcBef>
              <a:spcAft>
                <a:spcPts val="0"/>
              </a:spcAft>
              <a:buClrTx/>
              <a:buSzTx/>
              <a:buFont typeface="Times" panose="02020603050405020304" pitchFamily="18" charset="0"/>
              <a:buNone/>
              <a:tabLst/>
              <a:defRPr/>
            </a:pPr>
            <a:r>
              <a:rPr kumimoji="0" lang="en-US" altLang="en-US" sz="1350" b="1" i="0" u="none" strike="noStrike" kern="1200" cap="none" spc="0" normalizeH="0" baseline="0" noProof="0" dirty="0">
                <a:ln>
                  <a:noFill/>
                </a:ln>
                <a:solidFill>
                  <a:prstClr val="black"/>
                </a:solidFill>
                <a:effectLst/>
                <a:uLnTx/>
                <a:uFillTx/>
                <a:latin typeface="Arial Rounded MT Bold" panose="020F0704030504030204" pitchFamily="34" charset="0"/>
                <a:cs typeface="Calibri" panose="020F0502020204030204" pitchFamily="34" charset="0"/>
              </a:rPr>
              <a:t>                                               </a:t>
            </a:r>
          </a:p>
          <a:p>
            <a:pPr marL="0" marR="0" lvl="0" indent="0" algn="ctr" defTabSz="257175" rtl="0" eaLnBrk="1" fontAlgn="auto" latinLnBrk="0" hangingPunct="1">
              <a:lnSpc>
                <a:spcPct val="150000"/>
              </a:lnSpc>
              <a:spcBef>
                <a:spcPct val="0"/>
              </a:spcBef>
              <a:spcAft>
                <a:spcPts val="0"/>
              </a:spcAft>
              <a:buClrTx/>
              <a:buSzTx/>
              <a:buFont typeface="Times" panose="02020603050405020304" pitchFamily="18" charset="0"/>
              <a:buNone/>
              <a:tabLst/>
              <a:defRPr/>
            </a:pPr>
            <a:r>
              <a:rPr kumimoji="0" lang="en-US" altLang="en-US" sz="1125" b="1" i="0" u="none" strike="noStrike" kern="1200" cap="none" spc="0" normalizeH="0" baseline="0" noProof="0" dirty="0">
                <a:ln>
                  <a:noFill/>
                </a:ln>
                <a:solidFill>
                  <a:srgbClr val="C00000"/>
                </a:solidFill>
                <a:effectLst/>
                <a:uLnTx/>
                <a:uFillTx/>
                <a:latin typeface="Arial Rounded MT Bold" panose="020F0704030504030204" pitchFamily="34" charset="0"/>
                <a:cs typeface="Calibri" panose="020F0502020204030204" pitchFamily="34" charset="0"/>
              </a:rPr>
              <a:t> </a:t>
            </a:r>
          </a:p>
          <a:p>
            <a:pPr marL="0" marR="0" lvl="0" indent="0" algn="ctr" defTabSz="257175" rtl="0" eaLnBrk="1" fontAlgn="auto" latinLnBrk="0" hangingPunct="1">
              <a:lnSpc>
                <a:spcPct val="100000"/>
              </a:lnSpc>
              <a:spcBef>
                <a:spcPct val="0"/>
              </a:spcBef>
              <a:spcAft>
                <a:spcPts val="0"/>
              </a:spcAft>
              <a:buClrTx/>
              <a:buSzTx/>
              <a:buFont typeface="Times" panose="02020603050405020304" pitchFamily="18" charset="0"/>
              <a:buNone/>
              <a:tabLst/>
              <a:defRPr/>
            </a:pPr>
            <a:endParaRPr kumimoji="0" lang="en-US" altLang="en-US" sz="675" b="1" i="0" u="none" strike="noStrike" kern="1200" cap="none" spc="0" normalizeH="0" baseline="0" noProof="0" dirty="0">
              <a:ln>
                <a:noFill/>
              </a:ln>
              <a:solidFill>
                <a:srgbClr val="A53010">
                  <a:lumMod val="75000"/>
                </a:srgbClr>
              </a:solidFill>
              <a:effectLst/>
              <a:uLnTx/>
              <a:uFillTx/>
              <a:latin typeface="Arial" panose="020B0604020202020204" pitchFamily="34" charset="0"/>
            </a:endParaRPr>
          </a:p>
        </p:txBody>
      </p:sp>
      <p:pic>
        <p:nvPicPr>
          <p:cNvPr id="7171" name="Picture 1" descr="شعار">
            <a:extLst>
              <a:ext uri="{FF2B5EF4-FFF2-40B4-BE49-F238E27FC236}">
                <a16:creationId xmlns:a16="http://schemas.microsoft.com/office/drawing/2014/main" id="{C272B669-4EDB-7BDF-C0E3-C8004D6384AD}"/>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5432" y="624144"/>
            <a:ext cx="1305700" cy="1186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3">
            <a:extLst>
              <a:ext uri="{FF2B5EF4-FFF2-40B4-BE49-F238E27FC236}">
                <a16:creationId xmlns:a16="http://schemas.microsoft.com/office/drawing/2014/main" id="{5127F46C-D790-E48E-5FCC-72252EEB2CB9}"/>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07746" y="516503"/>
            <a:ext cx="1448822" cy="1352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094BA07B-666A-B89D-F7A2-0F32823622AC}"/>
              </a:ext>
            </a:extLst>
          </p:cNvPr>
          <p:cNvSpPr txBox="1"/>
          <p:nvPr/>
        </p:nvSpPr>
        <p:spPr>
          <a:xfrm>
            <a:off x="2732337" y="5979318"/>
            <a:ext cx="5936003" cy="494687"/>
          </a:xfrm>
          <a:prstGeom prst="rect">
            <a:avLst/>
          </a:prstGeom>
          <a:noFill/>
        </p:spPr>
        <p:txBody>
          <a:bodyPr wrap="square">
            <a:spAutoFit/>
          </a:bodyPr>
          <a:lstStyle/>
          <a:p>
            <a:pPr marL="0" marR="0" lvl="0" indent="0" algn="ctr" defTabSz="257175" rtl="0" eaLnBrk="1" fontAlgn="auto" latinLnBrk="0" hangingPunct="1">
              <a:lnSpc>
                <a:spcPct val="150000"/>
              </a:lnSpc>
              <a:spcBef>
                <a:spcPct val="0"/>
              </a:spcBef>
              <a:spcAft>
                <a:spcPts val="0"/>
              </a:spcAft>
              <a:buClrTx/>
              <a:buSzTx/>
              <a:buFontTx/>
              <a:buNone/>
              <a:tabLst/>
              <a:defRPr/>
            </a:pPr>
            <a:r>
              <a:rPr kumimoji="0" lang="en-US" altLang="en-US" sz="1350" b="1" i="0" u="none" strike="noStrike" kern="1200" cap="none" spc="0" normalizeH="0" baseline="0" noProof="0" dirty="0">
                <a:ln>
                  <a:noFill/>
                </a:ln>
                <a:solidFill>
                  <a:srgbClr val="C00000"/>
                </a:solidFill>
                <a:effectLst/>
                <a:uLnTx/>
                <a:uFillTx/>
                <a:latin typeface="Arial Rounded MT Bold" panose="020F0704030504030204" pitchFamily="34" charset="0"/>
                <a:ea typeface="+mn-ea"/>
                <a:cs typeface="Calibri" panose="020F0502020204030204" pitchFamily="34" charset="0"/>
              </a:rPr>
              <a:t> </a:t>
            </a:r>
            <a:r>
              <a:rPr kumimoji="0" lang="en-US" altLang="en-US" sz="2000" b="1" i="0" u="none" strike="noStrike" kern="1200" cap="none" spc="0" normalizeH="0" baseline="0" noProof="0" dirty="0">
                <a:ln>
                  <a:noFill/>
                </a:ln>
                <a:effectLst/>
                <a:uLnTx/>
                <a:uFillTx/>
                <a:latin typeface="Arial Rounded MT Bold" panose="020F0704030504030204" pitchFamily="34" charset="0"/>
                <a:ea typeface="+mn-ea"/>
                <a:cs typeface="Calibri" panose="020F0502020204030204" pitchFamily="34" charset="0"/>
              </a:rPr>
              <a:t>Presented By: Prof. Dr. Sabeeh H. AL-Mayah</a:t>
            </a:r>
          </a:p>
        </p:txBody>
      </p:sp>
      <p:sp>
        <p:nvSpPr>
          <p:cNvPr id="3" name="TextBox 2">
            <a:extLst>
              <a:ext uri="{FF2B5EF4-FFF2-40B4-BE49-F238E27FC236}">
                <a16:creationId xmlns:a16="http://schemas.microsoft.com/office/drawing/2014/main" id="{221F5C94-48EA-DF83-591A-CB5273FCD903}"/>
              </a:ext>
            </a:extLst>
          </p:cNvPr>
          <p:cNvSpPr txBox="1"/>
          <p:nvPr/>
        </p:nvSpPr>
        <p:spPr>
          <a:xfrm>
            <a:off x="207562" y="2086322"/>
            <a:ext cx="11584269"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black"/>
                </a:solidFill>
                <a:effectLst/>
                <a:uLnTx/>
                <a:uFillTx/>
                <a:latin typeface="Comic Sans MS" pitchFamily="66" charset="0"/>
                <a:ea typeface="+mn-ea"/>
                <a:cs typeface="+mn-cs"/>
              </a:rPr>
              <a:t>              Phylum :Onychophora  </a:t>
            </a:r>
            <a:endParaRPr kumimoji="0" lang="en-US" sz="4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2" name="Picture 5" descr="Peripatus">
            <a:extLst>
              <a:ext uri="{FF2B5EF4-FFF2-40B4-BE49-F238E27FC236}">
                <a16:creationId xmlns:a16="http://schemas.microsoft.com/office/drawing/2014/main" id="{8A5F6B52-800D-7A2D-E281-96C69855FEBA}"/>
              </a:ext>
            </a:extLst>
          </p:cNvPr>
          <p:cNvPicPr>
            <a:picLocks noChangeAspect="1" noChangeArrowheads="1"/>
          </p:cNvPicPr>
          <p:nvPr/>
        </p:nvPicPr>
        <p:blipFill>
          <a:blip r:embed="rId4" cstate="print"/>
          <a:srcRect/>
          <a:stretch>
            <a:fillRect/>
          </a:stretch>
        </p:blipFill>
        <p:spPr bwMode="auto">
          <a:xfrm>
            <a:off x="337457" y="2960914"/>
            <a:ext cx="11454375" cy="3129643"/>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CAA10-C5B4-A39C-884A-5EBB5CB8FAA4}"/>
              </a:ext>
            </a:extLst>
          </p:cNvPr>
          <p:cNvSpPr>
            <a:spLocks noGrp="1"/>
          </p:cNvSpPr>
          <p:nvPr>
            <p:ph type="title"/>
          </p:nvPr>
        </p:nvSpPr>
        <p:spPr/>
        <p:txBody>
          <a:bodyPr/>
          <a:lstStyle/>
          <a:p>
            <a:pPr algn="l"/>
            <a:r>
              <a:rPr kumimoji="0" lang="en-US" sz="4400" b="0" i="0" u="none" strike="noStrike" kern="0" cap="none" spc="0" normalizeH="0" baseline="0" noProof="0" dirty="0">
                <a:ln>
                  <a:noFill/>
                </a:ln>
                <a:effectLst>
                  <a:outerShdw blurRad="38100" dist="38100" dir="2700000" algn="tl">
                    <a:srgbClr val="000000"/>
                  </a:outerShdw>
                </a:effectLst>
                <a:uLnTx/>
                <a:uFillTx/>
                <a:latin typeface="Arial"/>
                <a:ea typeface="+mj-ea"/>
                <a:cs typeface="+mj-cs"/>
              </a:rPr>
              <a:t>Reproduction system </a:t>
            </a:r>
            <a:endParaRPr lang="en-US" dirty="0"/>
          </a:p>
        </p:txBody>
      </p:sp>
      <p:sp>
        <p:nvSpPr>
          <p:cNvPr id="3" name="Content Placeholder 2">
            <a:extLst>
              <a:ext uri="{FF2B5EF4-FFF2-40B4-BE49-F238E27FC236}">
                <a16:creationId xmlns:a16="http://schemas.microsoft.com/office/drawing/2014/main" id="{8553791E-BE47-2878-2C0A-8772E7950164}"/>
              </a:ext>
            </a:extLst>
          </p:cNvPr>
          <p:cNvSpPr>
            <a:spLocks noGrp="1"/>
          </p:cNvSpPr>
          <p:nvPr>
            <p:ph idx="1"/>
          </p:nvPr>
        </p:nvSpPr>
        <p:spPr/>
        <p:txBody>
          <a:bodyPr>
            <a:normAutofit lnSpcReduction="10000"/>
          </a:bodyPr>
          <a:lstStyle/>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The onychophoran are dioecious and have double genitals and the males lay their sperm bundles on the back of the female ,who may collect several of them, and the white blood cells dissolve the skin under the sperm bundles, so the sperm can enter the body cavity and migrate in the blood to the ovaries to fertilize the eggs.</a:t>
            </a:r>
          </a:p>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Onychophora may be oviparous or ovoviviparous or viviparous.</a:t>
            </a:r>
          </a:p>
          <a:p>
            <a:endParaRPr lang="en-US" dirty="0"/>
          </a:p>
        </p:txBody>
      </p:sp>
    </p:spTree>
    <p:extLst>
      <p:ext uri="{BB962C8B-B14F-4D97-AF65-F5344CB8AC3E}">
        <p14:creationId xmlns:p14="http://schemas.microsoft.com/office/powerpoint/2010/main" val="1869633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E49E1-E5BB-1B1D-2305-46D891A6CDCA}"/>
            </a:ext>
          </a:extLst>
        </p:cNvPr>
        <p:cNvGrpSpPr/>
        <p:nvPr/>
      </p:nvGrpSpPr>
      <p:grpSpPr>
        <a:xfrm>
          <a:off x="0" y="0"/>
          <a:ext cx="0" cy="0"/>
          <a:chOff x="0" y="0"/>
          <a:chExt cx="0" cy="0"/>
        </a:xfrm>
      </p:grpSpPr>
      <p:sp>
        <p:nvSpPr>
          <p:cNvPr id="9218" name="Text Box 2">
            <a:extLst>
              <a:ext uri="{FF2B5EF4-FFF2-40B4-BE49-F238E27FC236}">
                <a16:creationId xmlns:a16="http://schemas.microsoft.com/office/drawing/2014/main" id="{F8FD3E0E-80B7-EACF-04B8-2B378D64EE91}"/>
              </a:ext>
            </a:extLst>
          </p:cNvPr>
          <p:cNvSpPr txBox="1">
            <a:spLocks noChangeArrowheads="1"/>
          </p:cNvSpPr>
          <p:nvPr/>
        </p:nvSpPr>
        <p:spPr bwMode="auto">
          <a:xfrm>
            <a:off x="1524000" y="0"/>
            <a:ext cx="861060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en-US" sz="2800" b="1" dirty="0">
                <a:solidFill>
                  <a:srgbClr val="FF9900"/>
                </a:solidFill>
                <a:latin typeface="Times" panose="02020603050405020304" pitchFamily="18" charset="0"/>
                <a:cs typeface="Times" panose="02020603050405020304" pitchFamily="18" charset="0"/>
              </a:rPr>
              <a:t>Similarities between Annelids and Arthropods</a:t>
            </a:r>
            <a:endParaRPr lang="en-US" altLang="en-US" sz="2400" b="1" dirty="0">
              <a:solidFill>
                <a:srgbClr val="FFFFFF"/>
              </a:solidFill>
              <a:latin typeface="Times" panose="02020603050405020304" pitchFamily="18" charset="0"/>
              <a:cs typeface="Times" panose="02020603050405020304" pitchFamily="18" charset="0"/>
            </a:endParaRPr>
          </a:p>
          <a:p>
            <a:pPr eaLnBrk="0" fontAlgn="base" hangingPunct="0">
              <a:spcBef>
                <a:spcPct val="0"/>
              </a:spcBef>
              <a:spcAft>
                <a:spcPct val="0"/>
              </a:spcAft>
            </a:pPr>
            <a:endParaRPr lang="en-US" altLang="en-US" sz="2400" i="1" dirty="0">
              <a:latin typeface="Times" panose="02020603050405020304" pitchFamily="18" charset="0"/>
              <a:cs typeface="Times" panose="02020603050405020304" pitchFamily="18" charset="0"/>
            </a:endParaRPr>
          </a:p>
          <a:p>
            <a:pPr eaLnBrk="0" fontAlgn="base" hangingPunct="0">
              <a:spcBef>
                <a:spcPct val="0"/>
              </a:spcBef>
              <a:spcAft>
                <a:spcPct val="0"/>
              </a:spcAft>
              <a:buFontTx/>
              <a:buChar char="•"/>
            </a:pPr>
            <a:r>
              <a:rPr lang="en-US" altLang="en-US" sz="2400" dirty="0">
                <a:latin typeface="Times" panose="02020603050405020304" pitchFamily="18" charset="0"/>
                <a:cs typeface="Times" panose="02020603050405020304" pitchFamily="18" charset="0"/>
              </a:rPr>
              <a:t> Arthropods are metameric and their segments have appendages</a:t>
            </a:r>
          </a:p>
          <a:p>
            <a:pPr eaLnBrk="0" fontAlgn="base" hangingPunct="0">
              <a:spcBef>
                <a:spcPct val="0"/>
              </a:spcBef>
              <a:spcAft>
                <a:spcPct val="0"/>
              </a:spcAft>
              <a:buFontTx/>
              <a:buChar char="•"/>
            </a:pPr>
            <a:r>
              <a:rPr lang="en-US" altLang="en-US" sz="2400" dirty="0">
                <a:latin typeface="Times" panose="02020603050405020304" pitchFamily="18" charset="0"/>
                <a:cs typeface="Times" panose="02020603050405020304" pitchFamily="18" charset="0"/>
              </a:rPr>
              <a:t> Nervous system with ventral nerve cords</a:t>
            </a:r>
          </a:p>
        </p:txBody>
      </p:sp>
      <p:sp>
        <p:nvSpPr>
          <p:cNvPr id="9219" name="Text Box 3">
            <a:extLst>
              <a:ext uri="{FF2B5EF4-FFF2-40B4-BE49-F238E27FC236}">
                <a16:creationId xmlns:a16="http://schemas.microsoft.com/office/drawing/2014/main" id="{E0319F1D-37B2-FBFD-6C56-227C99584DFD}"/>
              </a:ext>
            </a:extLst>
          </p:cNvPr>
          <p:cNvSpPr txBox="1">
            <a:spLocks noChangeArrowheads="1"/>
          </p:cNvSpPr>
          <p:nvPr/>
        </p:nvSpPr>
        <p:spPr bwMode="auto">
          <a:xfrm>
            <a:off x="1524000" y="1828801"/>
            <a:ext cx="441960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altLang="en-US" sz="2400" b="1" dirty="0">
                <a:solidFill>
                  <a:srgbClr val="FF9900"/>
                </a:solidFill>
                <a:latin typeface="Times" panose="02020603050405020304" pitchFamily="18" charset="0"/>
                <a:cs typeface="Times" panose="02020603050405020304" pitchFamily="18" charset="0"/>
              </a:rPr>
              <a:t>Phylum Onychophora</a:t>
            </a:r>
            <a:endParaRPr lang="en-US" altLang="en-US" sz="2400" b="1" dirty="0">
              <a:solidFill>
                <a:srgbClr val="FFFFFF"/>
              </a:solidFill>
              <a:latin typeface="Times" panose="02020603050405020304" pitchFamily="18" charset="0"/>
              <a:cs typeface="Times" panose="02020603050405020304" pitchFamily="18" charset="0"/>
            </a:endParaRPr>
          </a:p>
          <a:p>
            <a:pPr eaLnBrk="0" fontAlgn="base" hangingPunct="0">
              <a:spcBef>
                <a:spcPct val="0"/>
              </a:spcBef>
              <a:spcAft>
                <a:spcPct val="0"/>
              </a:spcAft>
            </a:pPr>
            <a:r>
              <a:rPr lang="en-US" altLang="en-US" sz="2400" i="1" dirty="0">
                <a:solidFill>
                  <a:srgbClr val="FF9900"/>
                </a:solidFill>
                <a:latin typeface="Times" panose="02020603050405020304" pitchFamily="18" charset="0"/>
                <a:cs typeface="Times" panose="02020603050405020304" pitchFamily="18" charset="0"/>
              </a:rPr>
              <a:t>Annelid-like</a:t>
            </a:r>
            <a:endParaRPr lang="en-US" altLang="en-US" sz="2400" b="1" dirty="0">
              <a:solidFill>
                <a:srgbClr val="FFFFFF"/>
              </a:solidFill>
              <a:latin typeface="Times" panose="02020603050405020304" pitchFamily="18" charset="0"/>
              <a:cs typeface="Times" panose="02020603050405020304" pitchFamily="18" charset="0"/>
            </a:endParaRPr>
          </a:p>
          <a:p>
            <a:pPr eaLnBrk="0" fontAlgn="base" hangingPunct="0">
              <a:spcBef>
                <a:spcPct val="0"/>
              </a:spcBef>
              <a:spcAft>
                <a:spcPct val="0"/>
              </a:spcAft>
              <a:buFontTx/>
              <a:buChar char="•"/>
            </a:pPr>
            <a:r>
              <a:rPr lang="en-US" altLang="en-US" sz="2400" dirty="0">
                <a:solidFill>
                  <a:srgbClr val="FFFFFF"/>
                </a:solidFill>
                <a:latin typeface="Times" panose="02020603050405020304" pitchFamily="18" charset="0"/>
                <a:cs typeface="Times" panose="02020603050405020304" pitchFamily="18" charset="0"/>
              </a:rPr>
              <a:t> </a:t>
            </a:r>
            <a:r>
              <a:rPr lang="en-US" altLang="en-US" sz="2400" dirty="0">
                <a:latin typeface="Times" panose="02020603050405020304" pitchFamily="18" charset="0"/>
                <a:cs typeface="Times" panose="02020603050405020304" pitchFamily="18" charset="0"/>
              </a:rPr>
              <a:t>Segmented; unjointed appendages</a:t>
            </a:r>
            <a:r>
              <a:rPr lang="en-US" altLang="en-US" sz="2400" b="1" dirty="0">
                <a:latin typeface="Times" panose="02020603050405020304" pitchFamily="18" charset="0"/>
                <a:cs typeface="Times" panose="02020603050405020304" pitchFamily="18" charset="0"/>
              </a:rPr>
              <a:t>; </a:t>
            </a:r>
            <a:r>
              <a:rPr lang="en-US" altLang="en-US" sz="2400" dirty="0">
                <a:latin typeface="Times" panose="02020603050405020304" pitchFamily="18" charset="0"/>
                <a:cs typeface="Times" panose="02020603050405020304" pitchFamily="18" charset="0"/>
              </a:rPr>
              <a:t>similarity in structure of the body wall; segmentally arranged nephridia; pigment-cup ocelli </a:t>
            </a:r>
          </a:p>
          <a:p>
            <a:pPr eaLnBrk="0" fontAlgn="base" hangingPunct="0">
              <a:spcBef>
                <a:spcPct val="0"/>
              </a:spcBef>
              <a:spcAft>
                <a:spcPct val="0"/>
              </a:spcAft>
            </a:pPr>
            <a:endParaRPr lang="en-US" altLang="en-US" sz="2400" dirty="0">
              <a:solidFill>
                <a:srgbClr val="FFFFFF"/>
              </a:solidFill>
              <a:latin typeface="Times" panose="02020603050405020304" pitchFamily="18" charset="0"/>
              <a:cs typeface="Times" panose="02020603050405020304" pitchFamily="18" charset="0"/>
            </a:endParaRPr>
          </a:p>
          <a:p>
            <a:pPr eaLnBrk="0" fontAlgn="base" hangingPunct="0">
              <a:spcBef>
                <a:spcPct val="0"/>
              </a:spcBef>
              <a:spcAft>
                <a:spcPct val="0"/>
              </a:spcAft>
            </a:pPr>
            <a:r>
              <a:rPr lang="en-US" altLang="en-US" sz="2400" i="1" dirty="0">
                <a:solidFill>
                  <a:srgbClr val="FF9900"/>
                </a:solidFill>
                <a:latin typeface="Times" panose="02020603050405020304" pitchFamily="18" charset="0"/>
                <a:cs typeface="Times" panose="02020603050405020304" pitchFamily="18" charset="0"/>
              </a:rPr>
              <a:t>Arthropod-like</a:t>
            </a:r>
            <a:endParaRPr lang="en-US" altLang="en-US" sz="2400" dirty="0">
              <a:solidFill>
                <a:srgbClr val="FFFFFF"/>
              </a:solidFill>
              <a:latin typeface="Times" panose="02020603050405020304" pitchFamily="18" charset="0"/>
              <a:cs typeface="Times" panose="02020603050405020304" pitchFamily="18" charset="0"/>
            </a:endParaRPr>
          </a:p>
          <a:p>
            <a:pPr eaLnBrk="0" fontAlgn="base" hangingPunct="0">
              <a:spcBef>
                <a:spcPct val="0"/>
              </a:spcBef>
              <a:spcAft>
                <a:spcPct val="0"/>
              </a:spcAft>
              <a:buFontTx/>
              <a:buChar char="•"/>
            </a:pPr>
            <a:r>
              <a:rPr lang="en-US" altLang="en-US" sz="2400" dirty="0">
                <a:solidFill>
                  <a:srgbClr val="FFFFFF"/>
                </a:solidFill>
                <a:latin typeface="Times" panose="02020603050405020304" pitchFamily="18" charset="0"/>
                <a:cs typeface="Times" panose="02020603050405020304" pitchFamily="18" charset="0"/>
              </a:rPr>
              <a:t> </a:t>
            </a:r>
            <a:r>
              <a:rPr lang="en-US" altLang="en-US" sz="2400" dirty="0">
                <a:latin typeface="Times" panose="02020603050405020304" pitchFamily="18" charset="0"/>
                <a:cs typeface="Times" panose="02020603050405020304" pitchFamily="18" charset="0"/>
              </a:rPr>
              <a:t>Reduced coelom, open circulatory system, tracheal system; soft cuticle composed of chitin</a:t>
            </a:r>
            <a:endParaRPr lang="en-US" altLang="en-US" sz="2400" dirty="0">
              <a:latin typeface="Times" panose="02020603050405020304" pitchFamily="18" charset="0"/>
            </a:endParaRPr>
          </a:p>
        </p:txBody>
      </p:sp>
      <p:pic>
        <p:nvPicPr>
          <p:cNvPr id="9220" name="Picture 4" descr="onycophora2.jpg                                                00018B69Macintosh HD                   ABA78158:">
            <a:extLst>
              <a:ext uri="{FF2B5EF4-FFF2-40B4-BE49-F238E27FC236}">
                <a16:creationId xmlns:a16="http://schemas.microsoft.com/office/drawing/2014/main" id="{E395EA6D-035B-9B44-EE91-0E9B284442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2057401"/>
            <a:ext cx="4637314" cy="3570513"/>
          </a:xfrm>
          <a:prstGeom prst="rect">
            <a:avLst/>
          </a:prstGeom>
          <a:noFill/>
          <a:extLst>
            <a:ext uri="{909E8E84-426E-40DD-AFC4-6F175D3DCCD1}">
              <a14:hiddenFill xmlns:a14="http://schemas.microsoft.com/office/drawing/2010/main">
                <a:solidFill>
                  <a:srgbClr val="FFFFFF"/>
                </a:solidFill>
              </a14:hiddenFill>
            </a:ext>
          </a:extLst>
        </p:spPr>
      </p:pic>
      <p:sp>
        <p:nvSpPr>
          <p:cNvPr id="9222" name="Text Box 6">
            <a:extLst>
              <a:ext uri="{FF2B5EF4-FFF2-40B4-BE49-F238E27FC236}">
                <a16:creationId xmlns:a16="http://schemas.microsoft.com/office/drawing/2014/main" id="{75D5961B-AAC3-DA8B-B534-1B066567E148}"/>
              </a:ext>
            </a:extLst>
          </p:cNvPr>
          <p:cNvSpPr txBox="1">
            <a:spLocks noChangeArrowheads="1"/>
          </p:cNvSpPr>
          <p:nvPr/>
        </p:nvSpPr>
        <p:spPr bwMode="auto">
          <a:xfrm>
            <a:off x="6477000" y="5105400"/>
            <a:ext cx="3886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altLang="en-US" sz="1600" b="1" i="1" dirty="0">
                <a:solidFill>
                  <a:srgbClr val="FFFFFF"/>
                </a:solidFill>
                <a:latin typeface="Times" panose="02020603050405020304" pitchFamily="18" charset="0"/>
              </a:rPr>
              <a:t>Peripatus</a:t>
            </a:r>
            <a:r>
              <a:rPr lang="en-US" altLang="en-US" sz="1600" b="1" dirty="0">
                <a:solidFill>
                  <a:srgbClr val="FFFFFF"/>
                </a:solidFill>
                <a:latin typeface="Times" panose="02020603050405020304" pitchFamily="18" charset="0"/>
              </a:rPr>
              <a:t>, a small, nocturnal form found among the leaf-litter of tropical forests of South America</a:t>
            </a:r>
            <a:r>
              <a:rPr lang="en-US" altLang="en-US" sz="1400" b="1" dirty="0">
                <a:solidFill>
                  <a:srgbClr val="000000"/>
                </a:solidFill>
                <a:latin typeface="Arial" panose="020B0604020202020204" pitchFamily="34" charset="0"/>
              </a:rPr>
              <a:t>.</a:t>
            </a:r>
          </a:p>
        </p:txBody>
      </p:sp>
    </p:spTree>
    <p:extLst>
      <p:ext uri="{BB962C8B-B14F-4D97-AF65-F5344CB8AC3E}">
        <p14:creationId xmlns:p14="http://schemas.microsoft.com/office/powerpoint/2010/main" val="1081168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E878F-D419-4E65-9BE2-57AA35876E62}"/>
            </a:ext>
          </a:extLst>
        </p:cNvPr>
        <p:cNvGrpSpPr/>
        <p:nvPr/>
      </p:nvGrpSpPr>
      <p:grpSpPr>
        <a:xfrm>
          <a:off x="0" y="0"/>
          <a:ext cx="0" cy="0"/>
          <a:chOff x="0" y="0"/>
          <a:chExt cx="0" cy="0"/>
        </a:xfrm>
      </p:grpSpPr>
      <p:sp>
        <p:nvSpPr>
          <p:cNvPr id="106498" name="Rectangle 2">
            <a:extLst>
              <a:ext uri="{FF2B5EF4-FFF2-40B4-BE49-F238E27FC236}">
                <a16:creationId xmlns:a16="http://schemas.microsoft.com/office/drawing/2014/main" id="{94C2A11A-0A4A-DE0A-EF96-927708ACA44E}"/>
              </a:ext>
            </a:extLst>
          </p:cNvPr>
          <p:cNvSpPr>
            <a:spLocks noGrp="1" noChangeArrowheads="1"/>
          </p:cNvSpPr>
          <p:nvPr>
            <p:ph type="title"/>
          </p:nvPr>
        </p:nvSpPr>
        <p:spPr/>
        <p:txBody>
          <a:bodyPr/>
          <a:lstStyle/>
          <a:p>
            <a:pPr algn="l"/>
            <a:r>
              <a:rPr lang="en-US" b="1" dirty="0"/>
              <a:t>What are they?</a:t>
            </a:r>
          </a:p>
        </p:txBody>
      </p:sp>
      <p:sp>
        <p:nvSpPr>
          <p:cNvPr id="106499" name="Rectangle 3">
            <a:extLst>
              <a:ext uri="{FF2B5EF4-FFF2-40B4-BE49-F238E27FC236}">
                <a16:creationId xmlns:a16="http://schemas.microsoft.com/office/drawing/2014/main" id="{D5F11973-6AAD-4A0F-8CE8-DEDCB2B2C0BA}"/>
              </a:ext>
            </a:extLst>
          </p:cNvPr>
          <p:cNvSpPr>
            <a:spLocks noGrp="1" noChangeArrowheads="1"/>
          </p:cNvSpPr>
          <p:nvPr>
            <p:ph type="body" idx="1"/>
          </p:nvPr>
        </p:nvSpPr>
        <p:spPr/>
        <p:txBody>
          <a:bodyPr/>
          <a:lstStyle/>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Annelid: Excretory system; no joined appendages; hydrostatic skeleton</a:t>
            </a:r>
          </a:p>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Arthropod: Respiratory system; embryology; chitin-containing cuticle</a:t>
            </a:r>
          </a:p>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Onychophorans: Diffuse nervous system; adhesive glands; legs are soft, plump and not jointed, and ‘walk’</a:t>
            </a:r>
          </a:p>
          <a:p>
            <a:pPr marL="0" indent="0">
              <a:buNone/>
            </a:pPr>
            <a:endParaRPr lang="en-US" dirty="0"/>
          </a:p>
        </p:txBody>
      </p:sp>
    </p:spTree>
    <p:extLst>
      <p:ext uri="{BB962C8B-B14F-4D97-AF65-F5344CB8AC3E}">
        <p14:creationId xmlns:p14="http://schemas.microsoft.com/office/powerpoint/2010/main" val="2252274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E7D7B-F784-F1E5-3F72-B9A447BAE913}"/>
              </a:ext>
            </a:extLst>
          </p:cNvPr>
          <p:cNvSpPr>
            <a:spLocks noGrp="1"/>
          </p:cNvSpPr>
          <p:nvPr>
            <p:ph type="title"/>
          </p:nvPr>
        </p:nvSpPr>
        <p:spPr>
          <a:xfrm>
            <a:off x="740228" y="18255"/>
            <a:ext cx="10515600" cy="1325563"/>
          </a:xfrm>
        </p:spPr>
        <p:txBody>
          <a:bodyPr>
            <a:normAutofit/>
          </a:bodyPr>
          <a:lstStyle/>
          <a:p>
            <a:r>
              <a:rPr kumimoji="0" lang="en-IN" sz="2400" b="1" i="0" u="none" strike="noStrike" kern="0" cap="none" spc="0" normalizeH="0" baseline="0" noProof="0" dirty="0">
                <a:ln>
                  <a:noFill/>
                </a:ln>
                <a:effectLst>
                  <a:outerShdw blurRad="38100" dist="38100" dir="2700000" algn="tl">
                    <a:srgbClr val="000000"/>
                  </a:outerShdw>
                </a:effectLst>
                <a:uLnTx/>
                <a:uFillTx/>
                <a:latin typeface="Arial"/>
                <a:ea typeface="+mj-ea"/>
                <a:cs typeface="+mj-cs"/>
              </a:rPr>
              <a:t>Comment on the phylogenetic status of Peripatus./Discuss on the systematic position of Peripatus.</a:t>
            </a:r>
            <a:r>
              <a:rPr kumimoji="0" lang="en-IN" sz="2400" b="0" i="0" u="none" strike="noStrike" kern="0" cap="none" spc="0" normalizeH="0" baseline="0" noProof="0" dirty="0">
                <a:ln>
                  <a:noFill/>
                </a:ln>
                <a:effectLst>
                  <a:outerShdw blurRad="38100" dist="38100" dir="2700000" algn="tl">
                    <a:srgbClr val="000000"/>
                  </a:outerShdw>
                </a:effectLst>
                <a:uLnTx/>
                <a:uFillTx/>
                <a:latin typeface="Arial"/>
                <a:ea typeface="+mj-ea"/>
                <a:cs typeface="+mj-cs"/>
              </a:rPr>
              <a:t>                             </a:t>
            </a:r>
            <a:endParaRPr lang="en-US" dirty="0"/>
          </a:p>
        </p:txBody>
      </p:sp>
      <p:sp>
        <p:nvSpPr>
          <p:cNvPr id="3" name="Content Placeholder 2">
            <a:extLst>
              <a:ext uri="{FF2B5EF4-FFF2-40B4-BE49-F238E27FC236}">
                <a16:creationId xmlns:a16="http://schemas.microsoft.com/office/drawing/2014/main" id="{4183156E-FE44-434C-A748-E64748B35116}"/>
              </a:ext>
            </a:extLst>
          </p:cNvPr>
          <p:cNvSpPr>
            <a:spLocks noGrp="1"/>
          </p:cNvSpPr>
          <p:nvPr>
            <p:ph idx="1"/>
          </p:nvPr>
        </p:nvSpPr>
        <p:spPr>
          <a:xfrm>
            <a:off x="838200" y="1825625"/>
            <a:ext cx="10515600" cy="4809218"/>
          </a:xfrm>
        </p:spPr>
        <p:txBody>
          <a:bodyPr>
            <a:normAutofit fontScale="92500" lnSpcReduction="10000"/>
          </a:bodyPr>
          <a:lstStyle/>
          <a:p>
            <a:pPr marL="342900" marR="0" lvl="0" indent="-342900" algn="just"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IN" sz="2400" b="0" i="1"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Peripatus</a:t>
            </a:r>
            <a:r>
              <a:rPr kumimoji="0" lang="en-IN" sz="2400" b="0"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 have both </a:t>
            </a:r>
            <a:r>
              <a:rPr kumimoji="0" lang="en-IN" sz="2400" b="1" i="0" u="sng" strike="noStrike" kern="0" cap="none" spc="0" normalizeH="0" baseline="0" noProof="0" dirty="0">
                <a:ln>
                  <a:noFill/>
                </a:ln>
                <a:solidFill>
                  <a:srgbClr val="C00000"/>
                </a:solidFill>
                <a:effectLst>
                  <a:outerShdw blurRad="38100" dist="38100" dir="2700000" algn="tl">
                    <a:srgbClr val="000000"/>
                  </a:outerShdw>
                </a:effectLst>
                <a:uLnTx/>
                <a:uFillTx/>
                <a:latin typeface="Times New Roman" pitchFamily="18" charset="0"/>
                <a:ea typeface="+mn-ea"/>
                <a:cs typeface="Times New Roman" pitchFamily="18" charset="0"/>
              </a:rPr>
              <a:t>annelidan &amp; arthropodan characteristics</a:t>
            </a:r>
            <a:r>
              <a:rPr kumimoji="0" lang="en-IN" sz="2400" b="0" i="0" u="none" strike="noStrike" kern="0" cap="none" spc="0" normalizeH="0" baseline="0" noProof="0" dirty="0">
                <a:ln>
                  <a:noFill/>
                </a:ln>
                <a:solidFill>
                  <a:srgbClr val="FFFFFF"/>
                </a:solidFill>
                <a:effectLst>
                  <a:outerShdw blurRad="38100" dist="38100" dir="2700000" algn="tl">
                    <a:srgbClr val="000000"/>
                  </a:outerShdw>
                </a:effectLst>
                <a:uLnTx/>
                <a:uFillTx/>
                <a:latin typeface="Times New Roman" pitchFamily="18" charset="0"/>
                <a:ea typeface="+mn-ea"/>
                <a:cs typeface="Times New Roman" pitchFamily="18" charset="0"/>
              </a:rPr>
              <a:t>. </a:t>
            </a:r>
            <a:r>
              <a:rPr kumimoji="0" lang="en-IN" sz="2400" b="0"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Therefore, they are regarded to be intermediate stage or</a:t>
            </a:r>
            <a:r>
              <a:rPr kumimoji="0" lang="en-IN" sz="2400" b="0" i="0" u="none" strike="noStrike" kern="0" cap="none" spc="0" normalizeH="0" baseline="0" noProof="0" dirty="0">
                <a:ln>
                  <a:noFill/>
                </a:ln>
                <a:solidFill>
                  <a:srgbClr val="FFFFFF"/>
                </a:solidFill>
                <a:effectLst>
                  <a:outerShdw blurRad="38100" dist="38100" dir="2700000" algn="tl">
                    <a:srgbClr val="000000"/>
                  </a:outerShdw>
                </a:effectLst>
                <a:uLnTx/>
                <a:uFillTx/>
                <a:latin typeface="Times New Roman" pitchFamily="18" charset="0"/>
                <a:ea typeface="+mn-ea"/>
                <a:cs typeface="Times New Roman" pitchFamily="18" charset="0"/>
              </a:rPr>
              <a:t> </a:t>
            </a:r>
            <a:r>
              <a:rPr kumimoji="0" lang="en-IN" sz="2400" b="1" i="0" u="none" strike="noStrike" kern="0" cap="none" spc="0" normalizeH="0" baseline="0" noProof="0" dirty="0">
                <a:ln>
                  <a:noFill/>
                </a:ln>
                <a:solidFill>
                  <a:srgbClr val="C00000"/>
                </a:solidFill>
                <a:effectLst>
                  <a:outerShdw blurRad="38100" dist="38100" dir="2700000" algn="tl">
                    <a:srgbClr val="000000"/>
                  </a:outerShdw>
                </a:effectLst>
                <a:uLnTx/>
                <a:uFillTx/>
                <a:latin typeface="Times New Roman" pitchFamily="18" charset="0"/>
                <a:ea typeface="+mn-ea"/>
                <a:cs typeface="Times New Roman" pitchFamily="18" charset="0"/>
              </a:rPr>
              <a:t>connecting link between Annelida &amp; Arthropoda. </a:t>
            </a:r>
          </a:p>
          <a:p>
            <a:pPr marL="342900" marR="0" lvl="0" indent="-342900" algn="just"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IN" sz="2400" b="0"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However, </a:t>
            </a:r>
            <a:r>
              <a:rPr kumimoji="0" lang="en-IN" sz="2400" b="1"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they appear to be more closely allied to arthropods than to annelids</a:t>
            </a:r>
            <a:r>
              <a:rPr kumimoji="0" lang="en-IN" sz="2400" b="0"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 They may represent an offshoot from near the base of the arthropod line. Based on such phylogenetic considerations, Manton &amp; other contemporary zoologists have included onychophorans (</a:t>
            </a:r>
            <a:r>
              <a:rPr kumimoji="0" lang="en-IN" sz="2400" b="0" i="1"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Peripatus</a:t>
            </a:r>
            <a:r>
              <a:rPr kumimoji="0" lang="en-IN" sz="2400" b="0"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 within the Arthropoda as a subphylum or class.</a:t>
            </a:r>
          </a:p>
          <a:p>
            <a:pPr marL="342900" marR="0" lvl="0" indent="-342900" algn="just"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IN" sz="2400" b="1" i="0" u="sng" strike="noStrike" kern="0" cap="none" spc="0" normalizeH="0" baseline="0" noProof="0" dirty="0">
                <a:ln>
                  <a:noFill/>
                </a:ln>
                <a:solidFill>
                  <a:srgbClr val="C00000"/>
                </a:solidFill>
                <a:effectLst>
                  <a:outerShdw blurRad="38100" dist="38100" dir="2700000" algn="tl">
                    <a:srgbClr val="000000"/>
                  </a:outerShdw>
                </a:effectLst>
                <a:uLnTx/>
                <a:uFillTx/>
                <a:latin typeface="Times New Roman" pitchFamily="18" charset="0"/>
                <a:ea typeface="+mn-ea"/>
                <a:cs typeface="Times New Roman" pitchFamily="18" charset="0"/>
              </a:rPr>
              <a:t>But absence of exoskeleton, &amp; jointed limbs &amp; the presence of primary annelid characters in Onychophora create serious problems</a:t>
            </a:r>
            <a:r>
              <a:rPr kumimoji="0" lang="en-IN" sz="2400" b="0" i="0" u="none" strike="noStrike" kern="0" cap="none" spc="0" normalizeH="0" baseline="0" noProof="0" dirty="0">
                <a:ln>
                  <a:noFill/>
                </a:ln>
                <a:solidFill>
                  <a:srgbClr val="FFFFFF"/>
                </a:solidFill>
                <a:effectLst>
                  <a:outerShdw blurRad="38100" dist="38100" dir="2700000" algn="tl">
                    <a:srgbClr val="000000"/>
                  </a:outerShdw>
                </a:effectLst>
                <a:uLnTx/>
                <a:uFillTx/>
                <a:latin typeface="Times New Roman" pitchFamily="18" charset="0"/>
                <a:ea typeface="+mn-ea"/>
                <a:cs typeface="Times New Roman" pitchFamily="18" charset="0"/>
              </a:rPr>
              <a:t>. </a:t>
            </a:r>
          </a:p>
          <a:p>
            <a:pPr marL="342900" marR="0" lvl="0" indent="-342900" algn="just"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IN" sz="2400" b="1" i="0" u="sng"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In fact, onychophorans are neither annelids nor arthropods but possess distinct characteristics of their own</a:t>
            </a:r>
            <a:r>
              <a:rPr kumimoji="0" lang="en-IN" sz="2400" b="0"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a:t>
            </a:r>
            <a:r>
              <a:rPr kumimoji="0" lang="en-IN" sz="2400" b="0" i="0" u="none" strike="noStrike" kern="0" cap="none" spc="0" normalizeH="0" baseline="0" noProof="0" dirty="0">
                <a:ln>
                  <a:noFill/>
                </a:ln>
                <a:solidFill>
                  <a:srgbClr val="FFFFFF"/>
                </a:solidFill>
                <a:effectLst>
                  <a:outerShdw blurRad="38100" dist="38100" dir="2700000" algn="tl">
                    <a:srgbClr val="000000"/>
                  </a:outerShdw>
                </a:effectLst>
                <a:uLnTx/>
                <a:uFillTx/>
                <a:latin typeface="Times New Roman" pitchFamily="18" charset="0"/>
                <a:ea typeface="+mn-ea"/>
                <a:cs typeface="Times New Roman" pitchFamily="18" charset="0"/>
              </a:rPr>
              <a:t> </a:t>
            </a:r>
            <a:r>
              <a:rPr kumimoji="0" lang="en-IN" sz="2400" b="1" i="0" u="none" strike="noStrike" kern="0" cap="none" spc="0" normalizeH="0" baseline="0" noProof="0" dirty="0">
                <a:ln>
                  <a:noFill/>
                </a:ln>
                <a:solidFill>
                  <a:srgbClr val="C00000"/>
                </a:solidFill>
                <a:effectLst>
                  <a:outerShdw blurRad="38100" dist="38100" dir="2700000" algn="tl">
                    <a:srgbClr val="000000"/>
                  </a:outerShdw>
                </a:effectLst>
                <a:uLnTx/>
                <a:uFillTx/>
                <a:latin typeface="Times New Roman" pitchFamily="18" charset="0"/>
                <a:ea typeface="+mn-ea"/>
                <a:cs typeface="Times New Roman" pitchFamily="18" charset="0"/>
              </a:rPr>
              <a:t>Hence now a days, Onychophora is considered as a separate phylum.</a:t>
            </a:r>
          </a:p>
          <a:p>
            <a:pPr marL="342900" marR="0" lvl="0" indent="-342900" algn="just"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IN" sz="2400" b="0"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The modern view holds that Onychophora is not an evolutionary link between Annelida &amp; Arthropoda but a distinct surviving branch. This is supported by the discovery of a mid-Cambrian fossil, </a:t>
            </a:r>
            <a:r>
              <a:rPr kumimoji="0" lang="en-IN" sz="2400" b="1" i="1" u="none" strike="noStrike" kern="0" cap="none" spc="0" normalizeH="0" baseline="0" noProof="0" dirty="0" err="1">
                <a:ln>
                  <a:noFill/>
                </a:ln>
                <a:effectLst>
                  <a:outerShdw blurRad="38100" dist="38100" dir="2700000" algn="tl">
                    <a:srgbClr val="000000"/>
                  </a:outerShdw>
                </a:effectLst>
                <a:uLnTx/>
                <a:uFillTx/>
                <a:latin typeface="Times New Roman" pitchFamily="18" charset="0"/>
                <a:ea typeface="+mn-ea"/>
                <a:cs typeface="Times New Roman" pitchFamily="18" charset="0"/>
              </a:rPr>
              <a:t>Aysheaia</a:t>
            </a:r>
            <a:r>
              <a:rPr kumimoji="0" lang="en-IN" sz="2400" b="0" i="1"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  </a:t>
            </a:r>
            <a:r>
              <a:rPr kumimoji="0" lang="en-IN" sz="2400" b="0" i="0" u="none" strike="noStrike" kern="0" cap="none" spc="0" normalizeH="0" baseline="0" noProof="0" dirty="0">
                <a:ln>
                  <a:noFill/>
                </a:ln>
                <a:effectLst>
                  <a:outerShdw blurRad="38100" dist="38100" dir="2700000" algn="tl">
                    <a:srgbClr val="000000"/>
                  </a:outerShdw>
                </a:effectLst>
                <a:uLnTx/>
                <a:uFillTx/>
                <a:latin typeface="Times New Roman" pitchFamily="18" charset="0"/>
                <a:ea typeface="+mn-ea"/>
                <a:cs typeface="Times New Roman" pitchFamily="18" charset="0"/>
              </a:rPr>
              <a:t>which closely resembles the modern Onychophora.</a:t>
            </a:r>
          </a:p>
          <a:p>
            <a:pPr marL="0" indent="0">
              <a:buNone/>
            </a:pPr>
            <a:endParaRPr lang="en-US" dirty="0"/>
          </a:p>
        </p:txBody>
      </p:sp>
    </p:spTree>
    <p:extLst>
      <p:ext uri="{BB962C8B-B14F-4D97-AF65-F5344CB8AC3E}">
        <p14:creationId xmlns:p14="http://schemas.microsoft.com/office/powerpoint/2010/main" val="281101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E3EEA-6F77-9119-5E7E-06E4610AAA26}"/>
            </a:ext>
          </a:extLst>
        </p:cNvPr>
        <p:cNvGrpSpPr/>
        <p:nvPr/>
      </p:nvGrpSpPr>
      <p:grpSpPr>
        <a:xfrm>
          <a:off x="0" y="0"/>
          <a:ext cx="0" cy="0"/>
          <a:chOff x="0" y="0"/>
          <a:chExt cx="0" cy="0"/>
        </a:xfrm>
      </p:grpSpPr>
      <p:sp>
        <p:nvSpPr>
          <p:cNvPr id="94210" name="Rectangle 2">
            <a:extLst>
              <a:ext uri="{FF2B5EF4-FFF2-40B4-BE49-F238E27FC236}">
                <a16:creationId xmlns:a16="http://schemas.microsoft.com/office/drawing/2014/main" id="{E94C609C-45D7-51F5-35B9-928BD864BF20}"/>
              </a:ext>
            </a:extLst>
          </p:cNvPr>
          <p:cNvSpPr>
            <a:spLocks noGrp="1" noChangeArrowheads="1"/>
          </p:cNvSpPr>
          <p:nvPr>
            <p:ph type="title"/>
          </p:nvPr>
        </p:nvSpPr>
        <p:spPr>
          <a:xfrm>
            <a:off x="527958" y="76200"/>
            <a:ext cx="10972800" cy="642257"/>
          </a:xfrm>
        </p:spPr>
        <p:txBody>
          <a:bodyPr>
            <a:normAutofit fontScale="90000"/>
          </a:bodyPr>
          <a:lstStyle/>
          <a:p>
            <a:pPr algn="l" rtl="0"/>
            <a:r>
              <a:rPr lang="en-US" sz="5400" dirty="0"/>
              <a:t>phylum Onychophora ( </a:t>
            </a:r>
            <a:r>
              <a:rPr lang="en-US" sz="5400" i="1" dirty="0">
                <a:solidFill>
                  <a:srgbClr val="C00000"/>
                </a:solidFill>
              </a:rPr>
              <a:t>Peripatus </a:t>
            </a:r>
            <a:r>
              <a:rPr lang="en-US" sz="5400" dirty="0"/>
              <a:t>)</a:t>
            </a:r>
          </a:p>
        </p:txBody>
      </p:sp>
      <p:sp>
        <p:nvSpPr>
          <p:cNvPr id="94211" name="Rectangle 3">
            <a:extLst>
              <a:ext uri="{FF2B5EF4-FFF2-40B4-BE49-F238E27FC236}">
                <a16:creationId xmlns:a16="http://schemas.microsoft.com/office/drawing/2014/main" id="{7CDF87C0-F58A-722D-6E6A-1CDA2A54FAE8}"/>
              </a:ext>
            </a:extLst>
          </p:cNvPr>
          <p:cNvSpPr>
            <a:spLocks noGrp="1" noChangeArrowheads="1"/>
          </p:cNvSpPr>
          <p:nvPr>
            <p:ph type="body" idx="1"/>
          </p:nvPr>
        </p:nvSpPr>
        <p:spPr>
          <a:xfrm>
            <a:off x="609600" y="783770"/>
            <a:ext cx="10972800" cy="5998029"/>
          </a:xfrm>
        </p:spPr>
        <p:txBody>
          <a:bodyPr>
            <a:normAutofit/>
          </a:bodyPr>
          <a:lstStyle/>
          <a:p>
            <a:pPr algn="just" rtl="0">
              <a:lnSpc>
                <a:spcPct val="80000"/>
              </a:lnSpc>
              <a:buFont typeface="Wingdings" panose="05000000000000000000" pitchFamily="2" charset="2"/>
              <a:buChar char="Ø"/>
            </a:pPr>
            <a:r>
              <a:rPr lang="en-US" sz="2800" dirty="0"/>
              <a:t> It is common for members of the phylum onychophoran to be called velvet worms or walking worms.   </a:t>
            </a:r>
          </a:p>
          <a:p>
            <a:pPr algn="just" rtl="0">
              <a:lnSpc>
                <a:spcPct val="80000"/>
              </a:lnSpc>
              <a:buFont typeface="Wingdings" panose="05000000000000000000" pitchFamily="2" charset="2"/>
              <a:buChar char="Ø"/>
            </a:pPr>
            <a:r>
              <a:rPr lang="en-US" sz="2800" dirty="0"/>
              <a:t> All modern Onychophorans are terrestrial but fossils, which date back to the   Cambrian, are mainly from marine sediments.  </a:t>
            </a:r>
          </a:p>
          <a:p>
            <a:pPr algn="just" rtl="0">
              <a:lnSpc>
                <a:spcPct val="80000"/>
              </a:lnSpc>
              <a:buFont typeface="Wingdings" panose="05000000000000000000" pitchFamily="2" charset="2"/>
              <a:buChar char="Ø"/>
            </a:pPr>
            <a:r>
              <a:rPr lang="en-US" sz="2800" dirty="0"/>
              <a:t>Onychophorans look a bit like slugs with legs and when first described in 1825 were thought to be mollusks.</a:t>
            </a:r>
          </a:p>
          <a:p>
            <a:pPr algn="just" rtl="0">
              <a:lnSpc>
                <a:spcPct val="80000"/>
              </a:lnSpc>
              <a:buFont typeface="Wingdings" panose="05000000000000000000" pitchFamily="2" charset="2"/>
              <a:buChar char="Ø"/>
            </a:pPr>
            <a:r>
              <a:rPr lang="en-US" sz="2800" dirty="0"/>
              <a:t>However, now generally considered to be a subphylum of the Arthropoda and placed at the base of the Arthropod family tree. </a:t>
            </a:r>
          </a:p>
          <a:p>
            <a:pPr algn="l">
              <a:lnSpc>
                <a:spcPct val="80000"/>
              </a:lnSpc>
              <a:buFont typeface="Wingdings" pitchFamily="2" charset="2"/>
              <a:buNone/>
            </a:pPr>
            <a:r>
              <a:rPr lang="en-US" sz="2400" dirty="0"/>
              <a:t> </a:t>
            </a:r>
          </a:p>
        </p:txBody>
      </p:sp>
      <p:sp>
        <p:nvSpPr>
          <p:cNvPr id="3" name="TextBox 2">
            <a:extLst>
              <a:ext uri="{FF2B5EF4-FFF2-40B4-BE49-F238E27FC236}">
                <a16:creationId xmlns:a16="http://schemas.microsoft.com/office/drawing/2014/main" id="{DA9EA103-E295-42A8-C274-AD7F43A844A1}"/>
              </a:ext>
            </a:extLst>
          </p:cNvPr>
          <p:cNvSpPr txBox="1"/>
          <p:nvPr/>
        </p:nvSpPr>
        <p:spPr>
          <a:xfrm>
            <a:off x="609600" y="3902367"/>
            <a:ext cx="10831287" cy="2677656"/>
          </a:xfrm>
          <a:prstGeom prst="rect">
            <a:avLst/>
          </a:prstGeom>
          <a:noFill/>
        </p:spPr>
        <p:txBody>
          <a:bodyPr wrap="square">
            <a:spAutoFit/>
          </a:bodyPr>
          <a:lstStyle/>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2400" i="0" u="none" strike="noStrike" kern="0" cap="none" spc="0" normalizeH="0" baseline="0" noProof="0" dirty="0">
                <a:ln>
                  <a:noFill/>
                </a:ln>
                <a:effectLst>
                  <a:outerShdw blurRad="38100" dist="38100" dir="2700000" algn="tl">
                    <a:srgbClr val="000000"/>
                  </a:outerShdw>
                </a:effectLst>
                <a:uLnTx/>
                <a:uFillTx/>
                <a:ea typeface="Calibri" panose="020F0502020204030204" pitchFamily="34" charset="0"/>
                <a:cs typeface="Calibri" panose="020F0502020204030204" pitchFamily="34" charset="0"/>
              </a:rPr>
              <a:t>Triploblastic, bilaterally symmetrical .</a:t>
            </a:r>
          </a:p>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2400" i="0" u="none" strike="noStrike" kern="0" cap="none" spc="0" normalizeH="0" baseline="0" noProof="0" dirty="0">
                <a:ln>
                  <a:noFill/>
                </a:ln>
                <a:effectLst>
                  <a:outerShdw blurRad="38100" dist="38100" dir="2700000" algn="tl">
                    <a:srgbClr val="000000"/>
                  </a:outerShdw>
                </a:effectLst>
                <a:uLnTx/>
                <a:uFillTx/>
                <a:ea typeface="Calibri" panose="020F0502020204030204" pitchFamily="34" charset="0"/>
                <a:cs typeface="Calibri" panose="020F0502020204030204" pitchFamily="34" charset="0"/>
              </a:rPr>
              <a:t>Thin cuticle composed of </a:t>
            </a:r>
            <a:r>
              <a:rPr kumimoji="0" lang="el-GR" sz="2400" i="0" u="none" strike="noStrike" kern="0" cap="none" spc="0" normalizeH="0" baseline="0" noProof="0" dirty="0">
                <a:ln>
                  <a:noFill/>
                </a:ln>
                <a:effectLst>
                  <a:outerShdw blurRad="38100" dist="38100" dir="2700000" algn="tl">
                    <a:srgbClr val="000000"/>
                  </a:outerShdw>
                </a:effectLst>
                <a:uLnTx/>
                <a:uFillTx/>
                <a:ea typeface="Calibri" panose="020F0502020204030204" pitchFamily="34" charset="0"/>
                <a:cs typeface="Calibri" panose="020F0502020204030204" pitchFamily="34" charset="0"/>
              </a:rPr>
              <a:t>α</a:t>
            </a:r>
            <a:r>
              <a:rPr kumimoji="0" lang="en-US" sz="2400" i="0" u="none" strike="noStrike" kern="0" cap="none" spc="0" normalizeH="0" baseline="0" noProof="0" dirty="0">
                <a:ln>
                  <a:noFill/>
                </a:ln>
                <a:effectLst>
                  <a:outerShdw blurRad="38100" dist="38100" dir="2700000" algn="tl">
                    <a:srgbClr val="000000"/>
                  </a:outerShdw>
                </a:effectLst>
                <a:uLnTx/>
                <a:uFillTx/>
                <a:ea typeface="Calibri" panose="020F0502020204030204" pitchFamily="34" charset="0"/>
                <a:cs typeface="Calibri" panose="020F0502020204030204" pitchFamily="34" charset="0"/>
              </a:rPr>
              <a:t> – chitin .</a:t>
            </a:r>
          </a:p>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2400" i="0" u="none" strike="noStrike" kern="0" cap="none" spc="0" normalizeH="0" baseline="0" noProof="0" dirty="0">
                <a:ln>
                  <a:noFill/>
                </a:ln>
                <a:effectLst>
                  <a:outerShdw blurRad="38100" dist="38100" dir="2700000" algn="tl">
                    <a:srgbClr val="000000"/>
                  </a:outerShdw>
                </a:effectLst>
                <a:uLnTx/>
                <a:uFillTx/>
                <a:ea typeface="Calibri" panose="020F0502020204030204" pitchFamily="34" charset="0"/>
                <a:cs typeface="Calibri" panose="020F0502020204030204" pitchFamily="34" charset="0"/>
              </a:rPr>
              <a:t>Body has anterior head &amp; posterior trunk .</a:t>
            </a:r>
          </a:p>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2400" i="0" u="none" strike="noStrike" kern="0" cap="none" spc="0" normalizeH="0" baseline="0" noProof="0" dirty="0">
                <a:ln>
                  <a:noFill/>
                </a:ln>
                <a:effectLst>
                  <a:outerShdw blurRad="38100" dist="38100" dir="2700000" algn="tl">
                    <a:srgbClr val="000000"/>
                  </a:outerShdw>
                </a:effectLst>
                <a:uLnTx/>
                <a:uFillTx/>
                <a:ea typeface="Calibri" panose="020F0502020204030204" pitchFamily="34" charset="0"/>
                <a:cs typeface="Calibri" panose="020F0502020204030204" pitchFamily="34" charset="0"/>
              </a:rPr>
              <a:t>Tagmosis : grouping of body segments into similar regions, similar functions, and similar appendages .</a:t>
            </a:r>
          </a:p>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2400" i="0" u="none" strike="noStrike" kern="0" cap="none" spc="0" normalizeH="0" baseline="0" noProof="0" dirty="0">
                <a:ln>
                  <a:noFill/>
                </a:ln>
                <a:effectLst>
                  <a:outerShdw blurRad="38100" dist="38100" dir="2700000" algn="tl">
                    <a:srgbClr val="000000"/>
                  </a:outerShdw>
                </a:effectLst>
                <a:uLnTx/>
                <a:uFillTx/>
                <a:ea typeface="Calibri" panose="020F0502020204030204" pitchFamily="34" charset="0"/>
                <a:cs typeface="Calibri" panose="020F0502020204030204" pitchFamily="34" charset="0"/>
              </a:rPr>
              <a:t>Head has 3 pairs of appendages .</a:t>
            </a:r>
          </a:p>
        </p:txBody>
      </p:sp>
    </p:spTree>
    <p:extLst>
      <p:ext uri="{BB962C8B-B14F-4D97-AF65-F5344CB8AC3E}">
        <p14:creationId xmlns:p14="http://schemas.microsoft.com/office/powerpoint/2010/main" val="393160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F8D4B-08C1-453E-9E6F-766DC3338BB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26E9CF-5CBD-60C5-A52D-16C2A181627F}"/>
              </a:ext>
            </a:extLst>
          </p:cNvPr>
          <p:cNvSpPr>
            <a:spLocks noGrp="1"/>
          </p:cNvSpPr>
          <p:nvPr>
            <p:ph idx="1"/>
          </p:nvPr>
        </p:nvSpPr>
        <p:spPr>
          <a:xfrm>
            <a:off x="174567" y="201386"/>
            <a:ext cx="11842865" cy="6281057"/>
          </a:xfrm>
        </p:spPr>
        <p:txBody>
          <a:bodyPr>
            <a:noAutofit/>
          </a:bodyPr>
          <a:lstStyle/>
          <a:p>
            <a:endParaRPr lang="en-US" sz="2000" dirty="0"/>
          </a:p>
          <a:p>
            <a:pPr algn="l" rtl="0">
              <a:buFont typeface="Wingdings" panose="05000000000000000000" pitchFamily="2" charset="2"/>
              <a:buChar char="Ø"/>
            </a:pPr>
            <a:r>
              <a:rPr lang="en-US" sz="2800" dirty="0"/>
              <a:t>Body cavity has blood (open type) .</a:t>
            </a:r>
          </a:p>
          <a:p>
            <a:pPr algn="l" rtl="0">
              <a:buFont typeface="Wingdings" panose="05000000000000000000" pitchFamily="2" charset="2"/>
              <a:buChar char="Ø"/>
            </a:pPr>
            <a:r>
              <a:rPr lang="en-US" sz="2800" dirty="0"/>
              <a:t>Heart lies in pericardial sinus .</a:t>
            </a:r>
          </a:p>
          <a:p>
            <a:pPr algn="l" rtl="0">
              <a:buFont typeface="Wingdings" panose="05000000000000000000" pitchFamily="2" charset="2"/>
              <a:buChar char="Ø"/>
            </a:pPr>
            <a:r>
              <a:rPr lang="en-US" sz="2800" dirty="0"/>
              <a:t>Respiration through air filled tracheae .</a:t>
            </a:r>
          </a:p>
          <a:p>
            <a:pPr algn="l" rtl="0">
              <a:buFont typeface="Wingdings" panose="05000000000000000000" pitchFamily="2" charset="2"/>
              <a:buChar char="Ø"/>
            </a:pPr>
            <a:r>
              <a:rPr lang="en-US" sz="2800" dirty="0"/>
              <a:t>Excretion through paired nephridia .</a:t>
            </a:r>
          </a:p>
          <a:p>
            <a:pPr algn="l" rtl="0">
              <a:buFont typeface="Wingdings" panose="05000000000000000000" pitchFamily="2" charset="2"/>
              <a:buChar char="Ø"/>
            </a:pPr>
            <a:r>
              <a:rPr lang="en-US" sz="2800" dirty="0"/>
              <a:t>Nervous system has dorsal brain and ventral nerve cords .</a:t>
            </a:r>
          </a:p>
          <a:p>
            <a:pPr algn="l" rtl="0">
              <a:buFont typeface="Wingdings" panose="05000000000000000000" pitchFamily="2" charset="2"/>
              <a:buChar char="Ø"/>
            </a:pPr>
            <a:r>
              <a:rPr lang="en-US" sz="2800" dirty="0"/>
              <a:t>Sensilla and eyes are sensory .</a:t>
            </a:r>
          </a:p>
          <a:p>
            <a:pPr algn="l" rtl="0">
              <a:buFont typeface="Wingdings" panose="05000000000000000000" pitchFamily="2" charset="2"/>
              <a:buChar char="Ø"/>
            </a:pPr>
            <a:r>
              <a:rPr lang="en-US" sz="2800" dirty="0"/>
              <a:t>Body wall has many papillae .</a:t>
            </a:r>
          </a:p>
          <a:p>
            <a:pPr algn="l" rtl="0">
              <a:buFont typeface="Wingdings" panose="05000000000000000000" pitchFamily="2" charset="2"/>
              <a:buChar char="Ø"/>
            </a:pPr>
            <a:r>
              <a:rPr lang="en-US" sz="2800" dirty="0"/>
              <a:t>Sexes separate and sexually dimorphic .</a:t>
            </a:r>
          </a:p>
          <a:p>
            <a:pPr algn="l" rtl="0">
              <a:buFont typeface="Wingdings" panose="05000000000000000000" pitchFamily="2" charset="2"/>
              <a:buChar char="Ø"/>
            </a:pPr>
            <a:r>
              <a:rPr lang="en-US" sz="2800" dirty="0"/>
              <a:t>Viviparous .</a:t>
            </a:r>
          </a:p>
          <a:p>
            <a:pPr algn="l" rtl="0">
              <a:buFont typeface="Wingdings" panose="05000000000000000000" pitchFamily="2" charset="2"/>
              <a:buChar char="Ø"/>
            </a:pPr>
            <a:r>
              <a:rPr lang="en-IN" sz="2800" dirty="0"/>
              <a:t>Considered as </a:t>
            </a:r>
            <a:r>
              <a:rPr lang="en-IN" sz="2800" b="1" dirty="0">
                <a:solidFill>
                  <a:srgbClr val="FF0000"/>
                </a:solidFill>
              </a:rPr>
              <a:t>living fossil </a:t>
            </a:r>
            <a:r>
              <a:rPr lang="en-IN" sz="2800" dirty="0"/>
              <a:t>because the living members appear similar to fossil species as much as 570 million years old</a:t>
            </a:r>
          </a:p>
        </p:txBody>
      </p:sp>
    </p:spTree>
    <p:extLst>
      <p:ext uri="{BB962C8B-B14F-4D97-AF65-F5344CB8AC3E}">
        <p14:creationId xmlns:p14="http://schemas.microsoft.com/office/powerpoint/2010/main" val="3370160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95942" y="120197"/>
            <a:ext cx="6253843" cy="1316717"/>
          </a:xfrm>
        </p:spPr>
        <p:txBody>
          <a:bodyPr>
            <a:normAutofit/>
          </a:bodyPr>
          <a:lstStyle/>
          <a:p>
            <a:r>
              <a:rPr lang="en-US" sz="5400" dirty="0"/>
              <a:t>phylum Onychophora </a:t>
            </a:r>
          </a:p>
        </p:txBody>
      </p:sp>
      <p:sp>
        <p:nvSpPr>
          <p:cNvPr id="96259" name="Rectangle 3"/>
          <p:cNvSpPr>
            <a:spLocks noGrp="1" noChangeArrowheads="1"/>
          </p:cNvSpPr>
          <p:nvPr>
            <p:ph type="body" idx="1"/>
          </p:nvPr>
        </p:nvSpPr>
        <p:spPr>
          <a:xfrm>
            <a:off x="152399" y="1600199"/>
            <a:ext cx="11756571" cy="5176157"/>
          </a:xfrm>
        </p:spPr>
        <p:txBody>
          <a:bodyPr/>
          <a:lstStyle/>
          <a:p>
            <a:pPr algn="l" rtl="0">
              <a:lnSpc>
                <a:spcPct val="80000"/>
              </a:lnSpc>
              <a:buFont typeface="Wingdings" panose="05000000000000000000" pitchFamily="2" charset="2"/>
              <a:buChar char="Ø"/>
            </a:pPr>
            <a:r>
              <a:rPr lang="en-US" sz="2800" dirty="0"/>
              <a:t>About 10 genera and approximately 110 species.  1.4-15cm in length.</a:t>
            </a:r>
          </a:p>
          <a:p>
            <a:pPr algn="l" rtl="0">
              <a:lnSpc>
                <a:spcPct val="80000"/>
              </a:lnSpc>
              <a:buFont typeface="Wingdings" panose="05000000000000000000" pitchFamily="2" charset="2"/>
              <a:buChar char="Ø"/>
            </a:pPr>
            <a:endParaRPr lang="en-US" sz="2800" dirty="0"/>
          </a:p>
          <a:p>
            <a:pPr algn="l" rtl="0">
              <a:lnSpc>
                <a:spcPct val="80000"/>
              </a:lnSpc>
              <a:buFont typeface="Wingdings" panose="05000000000000000000" pitchFamily="2" charset="2"/>
              <a:buChar char="Ø"/>
            </a:pPr>
            <a:r>
              <a:rPr lang="en-US" sz="2800" dirty="0"/>
              <a:t>Geographically widely distributed in suitable moist, humid habitats such as tropical (e.g. Congo, northern South America, Himalayas) and southern temperate forest (e.g. New Zealand, Australia, South Africa, Andes).</a:t>
            </a:r>
          </a:p>
          <a:p>
            <a:pPr algn="l" rtl="0">
              <a:lnSpc>
                <a:spcPct val="80000"/>
              </a:lnSpc>
              <a:buFont typeface="Wingdings" panose="05000000000000000000" pitchFamily="2" charset="2"/>
              <a:buChar char="Ø"/>
            </a:pPr>
            <a:endParaRPr lang="en-US" sz="2800" dirty="0"/>
          </a:p>
          <a:p>
            <a:pPr algn="l" rtl="0">
              <a:lnSpc>
                <a:spcPct val="80000"/>
              </a:lnSpc>
              <a:buFont typeface="Wingdings" panose="05000000000000000000" pitchFamily="2" charset="2"/>
              <a:buChar char="Ø"/>
            </a:pPr>
            <a:r>
              <a:rPr lang="en-US" sz="2800" dirty="0"/>
              <a:t>Limited habitat distribution (and exclusively nocturnal behavior) related to problem of water loss.</a:t>
            </a:r>
          </a:p>
          <a:p>
            <a:pPr algn="l" rtl="0">
              <a:lnSpc>
                <a:spcPct val="80000"/>
              </a:lnSpc>
              <a:buFont typeface="Wingdings" panose="05000000000000000000" pitchFamily="2" charset="2"/>
              <a:buChar char="Ø"/>
            </a:pPr>
            <a:endParaRPr lang="en-US" sz="2800" dirty="0"/>
          </a:p>
          <a:p>
            <a:pPr algn="l" rtl="0">
              <a:lnSpc>
                <a:spcPct val="80000"/>
              </a:lnSpc>
              <a:buFont typeface="Wingdings" panose="05000000000000000000" pitchFamily="2" charset="2"/>
              <a:buChar char="Ø"/>
            </a:pPr>
            <a:r>
              <a:rPr lang="en-US" sz="2800" dirty="0"/>
              <a:t>Like other arthropods, Onychophorans have a chitinous cuticle, which is molted as they grow, but it is thin and flexible, non-waxy and permeable.  </a:t>
            </a:r>
          </a:p>
          <a:p>
            <a:pPr>
              <a:lnSpc>
                <a:spcPct val="80000"/>
              </a:lnSpc>
            </a:pPr>
            <a:endParaRPr lang="en-US" sz="2400" dirty="0"/>
          </a:p>
        </p:txBody>
      </p:sp>
    </p:spTree>
    <p:extLst>
      <p:ext uri="{BB962C8B-B14F-4D97-AF65-F5344CB8AC3E}">
        <p14:creationId xmlns:p14="http://schemas.microsoft.com/office/powerpoint/2010/main" val="722176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5A34B-9827-E15E-E713-082C832416C5}"/>
            </a:ext>
          </a:extLst>
        </p:cNvPr>
        <p:cNvGrpSpPr/>
        <p:nvPr/>
      </p:nvGrpSpPr>
      <p:grpSpPr>
        <a:xfrm>
          <a:off x="0" y="0"/>
          <a:ext cx="0" cy="0"/>
          <a:chOff x="0" y="0"/>
          <a:chExt cx="0" cy="0"/>
        </a:xfrm>
      </p:grpSpPr>
      <p:sp>
        <p:nvSpPr>
          <p:cNvPr id="97282" name="Rectangle 2">
            <a:extLst>
              <a:ext uri="{FF2B5EF4-FFF2-40B4-BE49-F238E27FC236}">
                <a16:creationId xmlns:a16="http://schemas.microsoft.com/office/drawing/2014/main" id="{E518953E-7255-6BE2-67C2-5AD782B0EDF7}"/>
              </a:ext>
            </a:extLst>
          </p:cNvPr>
          <p:cNvSpPr>
            <a:spLocks noGrp="1" noChangeArrowheads="1"/>
          </p:cNvSpPr>
          <p:nvPr>
            <p:ph type="title"/>
          </p:nvPr>
        </p:nvSpPr>
        <p:spPr/>
        <p:txBody>
          <a:bodyPr/>
          <a:lstStyle/>
          <a:p>
            <a:pPr algn="l"/>
            <a:r>
              <a:rPr lang="en-US" sz="5400" b="1" dirty="0"/>
              <a:t>phylum Onychophora</a:t>
            </a:r>
          </a:p>
        </p:txBody>
      </p:sp>
      <p:sp>
        <p:nvSpPr>
          <p:cNvPr id="97283" name="Rectangle 3">
            <a:extLst>
              <a:ext uri="{FF2B5EF4-FFF2-40B4-BE49-F238E27FC236}">
                <a16:creationId xmlns:a16="http://schemas.microsoft.com/office/drawing/2014/main" id="{B773B95A-3836-75A7-8454-1CF1E704A71F}"/>
              </a:ext>
            </a:extLst>
          </p:cNvPr>
          <p:cNvSpPr>
            <a:spLocks noGrp="1" noChangeArrowheads="1"/>
          </p:cNvSpPr>
          <p:nvPr>
            <p:ph type="body" idx="1"/>
          </p:nvPr>
        </p:nvSpPr>
        <p:spPr>
          <a:xfrm>
            <a:off x="549728" y="1600201"/>
            <a:ext cx="10972800" cy="5257799"/>
          </a:xfrm>
        </p:spPr>
        <p:txBody>
          <a:bodyPr/>
          <a:lstStyle/>
          <a:p>
            <a:pPr marL="0" indent="0" algn="just">
              <a:lnSpc>
                <a:spcPct val="90000"/>
              </a:lnSpc>
              <a:buNone/>
            </a:pPr>
            <a:r>
              <a:rPr lang="en-US" dirty="0"/>
              <a:t>Onychophorans do not have jointed legs but possess other arthropod          characteristics including a reduced coelom and a hemocoel.                          </a:t>
            </a:r>
          </a:p>
          <a:p>
            <a:pPr marL="0" indent="0" algn="l">
              <a:lnSpc>
                <a:spcPct val="90000"/>
              </a:lnSpc>
              <a:buNone/>
            </a:pPr>
            <a:r>
              <a:rPr lang="en-US" dirty="0"/>
              <a:t>The 14-43 pairs of legs are large and conical with terminal pads and  claws. </a:t>
            </a:r>
          </a:p>
          <a:p>
            <a:pPr marL="0" indent="0" algn="l">
              <a:lnSpc>
                <a:spcPct val="90000"/>
              </a:lnSpc>
              <a:buNone/>
            </a:pPr>
            <a:r>
              <a:rPr lang="en-US" dirty="0"/>
              <a:t>They move using their legs and by extending and contracting the body.</a:t>
            </a:r>
          </a:p>
        </p:txBody>
      </p:sp>
      <p:sp>
        <p:nvSpPr>
          <p:cNvPr id="7" name="TextBox 6">
            <a:extLst>
              <a:ext uri="{FF2B5EF4-FFF2-40B4-BE49-F238E27FC236}">
                <a16:creationId xmlns:a16="http://schemas.microsoft.com/office/drawing/2014/main" id="{114ABA34-1D45-931E-6E06-458B902987D1}"/>
              </a:ext>
            </a:extLst>
          </p:cNvPr>
          <p:cNvSpPr txBox="1"/>
          <p:nvPr/>
        </p:nvSpPr>
        <p:spPr>
          <a:xfrm>
            <a:off x="446313" y="4333494"/>
            <a:ext cx="10564586" cy="3108543"/>
          </a:xfrm>
          <a:prstGeom prst="rect">
            <a:avLst/>
          </a:prstGeom>
          <a:noFill/>
        </p:spPr>
        <p:txBody>
          <a:bodyPr wrap="square">
            <a:spAutoFit/>
          </a:bodyPr>
          <a:lstStyle/>
          <a:p>
            <a:pPr marL="457200" indent="-457200">
              <a:buFont typeface="Wingdings" panose="05000000000000000000" pitchFamily="2" charset="2"/>
              <a:buChar char="Ø"/>
            </a:pPr>
            <a:r>
              <a:rPr lang="en-US" sz="3200" dirty="0">
                <a:latin typeface="Calibri" panose="020F0502020204030204" pitchFamily="34" charset="0"/>
                <a:ea typeface="Calibri" panose="020F0502020204030204" pitchFamily="34" charset="0"/>
                <a:cs typeface="Calibri" panose="020F0502020204030204" pitchFamily="34" charset="0"/>
              </a:rPr>
              <a:t>Most are predators and use glue which they can spray from a pair of oral papillae to catch their prey.</a:t>
            </a:r>
          </a:p>
          <a:p>
            <a:pPr marL="457200" indent="-457200">
              <a:buFont typeface="Wingdings" panose="05000000000000000000" pitchFamily="2" charset="2"/>
              <a:buChar char="Ø"/>
            </a:pPr>
            <a:r>
              <a:rPr lang="en-US" sz="3200" dirty="0">
                <a:latin typeface="Calibri" panose="020F0502020204030204" pitchFamily="34" charset="0"/>
                <a:ea typeface="Calibri" panose="020F0502020204030204" pitchFamily="34" charset="0"/>
                <a:cs typeface="Calibri" panose="020F0502020204030204" pitchFamily="34" charset="0"/>
              </a:rPr>
              <a:t>They can spray two streams of glue up to 50cm and this hardens almost immediately trapping the prey in a net of sticky threads.</a:t>
            </a:r>
          </a:p>
          <a:p>
            <a:r>
              <a:rPr lang="en-US" dirty="0"/>
              <a:t>ZA																						z</a:t>
            </a:r>
          </a:p>
        </p:txBody>
      </p:sp>
    </p:spTree>
    <p:extLst>
      <p:ext uri="{BB962C8B-B14F-4D97-AF65-F5344CB8AC3E}">
        <p14:creationId xmlns:p14="http://schemas.microsoft.com/office/powerpoint/2010/main" val="1075313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EE37B-FBBC-E2DE-9C6C-8AF61B9A7C4E}"/>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87959760-2B43-B1DE-F1E0-66CDAE04A4BE}"/>
              </a:ext>
            </a:extLst>
          </p:cNvPr>
          <p:cNvPicPr>
            <a:picLocks noChangeAspect="1" noChangeArrowheads="1"/>
          </p:cNvPicPr>
          <p:nvPr/>
        </p:nvPicPr>
        <p:blipFill>
          <a:blip r:embed="rId2"/>
          <a:srcRect/>
          <a:stretch>
            <a:fillRect/>
          </a:stretch>
        </p:blipFill>
        <p:spPr bwMode="auto">
          <a:xfrm>
            <a:off x="3309919" y="2711506"/>
            <a:ext cx="5595977" cy="4196983"/>
          </a:xfrm>
          <a:prstGeom prst="rect">
            <a:avLst/>
          </a:prstGeom>
          <a:noFill/>
          <a:ln w="9525">
            <a:noFill/>
            <a:miter lim="800000"/>
            <a:headEnd/>
            <a:tailEnd/>
          </a:ln>
          <a:effectLst/>
        </p:spPr>
      </p:pic>
      <p:pic>
        <p:nvPicPr>
          <p:cNvPr id="1027" name="Picture 3">
            <a:extLst>
              <a:ext uri="{FF2B5EF4-FFF2-40B4-BE49-F238E27FC236}">
                <a16:creationId xmlns:a16="http://schemas.microsoft.com/office/drawing/2014/main" id="{09378842-FE88-5CE6-1CD7-06BCF2B4752E}"/>
              </a:ext>
            </a:extLst>
          </p:cNvPr>
          <p:cNvPicPr>
            <a:picLocks noChangeAspect="1" noChangeArrowheads="1"/>
          </p:cNvPicPr>
          <p:nvPr/>
        </p:nvPicPr>
        <p:blipFill>
          <a:blip r:embed="rId3"/>
          <a:srcRect/>
          <a:stretch>
            <a:fillRect/>
          </a:stretch>
        </p:blipFill>
        <p:spPr bwMode="auto">
          <a:xfrm>
            <a:off x="2239923" y="142361"/>
            <a:ext cx="8146459" cy="2286763"/>
          </a:xfrm>
          <a:prstGeom prst="rect">
            <a:avLst/>
          </a:prstGeom>
          <a:noFill/>
          <a:ln w="9525">
            <a:noFill/>
            <a:miter lim="800000"/>
            <a:headEnd/>
            <a:tailEnd/>
          </a:ln>
          <a:effectLst/>
        </p:spPr>
      </p:pic>
    </p:spTree>
    <p:extLst>
      <p:ext uri="{BB962C8B-B14F-4D97-AF65-F5344CB8AC3E}">
        <p14:creationId xmlns:p14="http://schemas.microsoft.com/office/powerpoint/2010/main" val="1513773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95F31-CEBF-B675-9BA5-7579E8109D7A}"/>
            </a:ext>
          </a:extLst>
        </p:cNvPr>
        <p:cNvGrpSpPr/>
        <p:nvPr/>
      </p:nvGrpSpPr>
      <p:grpSpPr>
        <a:xfrm>
          <a:off x="0" y="0"/>
          <a:ext cx="0" cy="0"/>
          <a:chOff x="0" y="0"/>
          <a:chExt cx="0" cy="0"/>
        </a:xfrm>
      </p:grpSpPr>
      <p:sp>
        <p:nvSpPr>
          <p:cNvPr id="104450" name="Rectangle 2">
            <a:extLst>
              <a:ext uri="{FF2B5EF4-FFF2-40B4-BE49-F238E27FC236}">
                <a16:creationId xmlns:a16="http://schemas.microsoft.com/office/drawing/2014/main" id="{5090B14F-E391-9B1B-D201-D552A30239A1}"/>
              </a:ext>
            </a:extLst>
          </p:cNvPr>
          <p:cNvSpPr>
            <a:spLocks noGrp="1" noChangeArrowheads="1"/>
          </p:cNvSpPr>
          <p:nvPr>
            <p:ph type="title"/>
          </p:nvPr>
        </p:nvSpPr>
        <p:spPr/>
        <p:txBody>
          <a:bodyPr/>
          <a:lstStyle/>
          <a:p>
            <a:pPr algn="l"/>
            <a:r>
              <a:rPr lang="en-US" dirty="0"/>
              <a:t>Adhesive glands</a:t>
            </a:r>
          </a:p>
        </p:txBody>
      </p:sp>
      <p:sp>
        <p:nvSpPr>
          <p:cNvPr id="104451" name="Rectangle 3">
            <a:extLst>
              <a:ext uri="{FF2B5EF4-FFF2-40B4-BE49-F238E27FC236}">
                <a16:creationId xmlns:a16="http://schemas.microsoft.com/office/drawing/2014/main" id="{AF8B8163-8854-66C8-E042-9E671B947541}"/>
              </a:ext>
            </a:extLst>
          </p:cNvPr>
          <p:cNvSpPr>
            <a:spLocks noGrp="1" noChangeArrowheads="1"/>
          </p:cNvSpPr>
          <p:nvPr>
            <p:ph type="body" idx="1"/>
          </p:nvPr>
        </p:nvSpPr>
        <p:spPr>
          <a:xfrm>
            <a:off x="354675" y="2017714"/>
            <a:ext cx="11787449" cy="4535487"/>
          </a:xfrm>
        </p:spPr>
        <p:txBody>
          <a:bodyPr/>
          <a:lstStyle/>
          <a:p>
            <a:pPr marL="342900" marR="0" lvl="0" indent="-342900" algn="l" defTabSz="914400" rtl="0" eaLnBrk="1" fontAlgn="base" latinLnBrk="0" hangingPunct="1">
              <a:lnSpc>
                <a:spcPct val="9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Thought initially evolved for use in defense</a:t>
            </a:r>
          </a:p>
          <a:p>
            <a:pPr marL="342900" marR="0" lvl="0" indent="-342900" algn="l" defTabSz="914400" rtl="0" eaLnBrk="1" fontAlgn="base" latinLnBrk="0" hangingPunct="1">
              <a:lnSpc>
                <a:spcPct val="9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Hunting adhesive only known in this phylum and some arachnids</a:t>
            </a:r>
          </a:p>
          <a:p>
            <a:pPr marL="342900" marR="0" lvl="0" indent="-342900" algn="l" defTabSz="914400" rtl="0" eaLnBrk="1" fontAlgn="base" latinLnBrk="0" hangingPunct="1">
              <a:lnSpc>
                <a:spcPct val="9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Attack prey by shooting glue from a distance through oral papillae, then onychophoran can bite through protective coverings and liquify victim’s tissues</a:t>
            </a:r>
          </a:p>
          <a:p>
            <a:pPr marL="0" indent="0" algn="l">
              <a:lnSpc>
                <a:spcPct val="90000"/>
              </a:lnSpc>
              <a:buNone/>
            </a:pPr>
            <a:endParaRPr lang="en-US" dirty="0"/>
          </a:p>
        </p:txBody>
      </p:sp>
    </p:spTree>
    <p:extLst>
      <p:ext uri="{BB962C8B-B14F-4D97-AF65-F5344CB8AC3E}">
        <p14:creationId xmlns:p14="http://schemas.microsoft.com/office/powerpoint/2010/main" val="461726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0A189-98C2-4421-E274-8E5F0999D56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AEA88F0-AFC1-BB14-E75B-818BB4970510}"/>
              </a:ext>
            </a:extLst>
          </p:cNvPr>
          <p:cNvPicPr>
            <a:picLocks noChangeAspect="1"/>
          </p:cNvPicPr>
          <p:nvPr/>
        </p:nvPicPr>
        <p:blipFill>
          <a:blip r:embed="rId2"/>
          <a:stretch>
            <a:fillRect/>
          </a:stretch>
        </p:blipFill>
        <p:spPr>
          <a:xfrm>
            <a:off x="3331028" y="400050"/>
            <a:ext cx="5143500" cy="6057900"/>
          </a:xfrm>
          <a:prstGeom prst="rect">
            <a:avLst/>
          </a:prstGeom>
        </p:spPr>
      </p:pic>
    </p:spTree>
    <p:extLst>
      <p:ext uri="{BB962C8B-B14F-4D97-AF65-F5344CB8AC3E}">
        <p14:creationId xmlns:p14="http://schemas.microsoft.com/office/powerpoint/2010/main" val="1221382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2D690-805E-98E0-C9B5-395B8B1606D7}"/>
              </a:ext>
            </a:extLst>
          </p:cNvPr>
          <p:cNvSpPr>
            <a:spLocks noGrp="1"/>
          </p:cNvSpPr>
          <p:nvPr>
            <p:ph type="title"/>
          </p:nvPr>
        </p:nvSpPr>
        <p:spPr/>
        <p:txBody>
          <a:bodyPr/>
          <a:lstStyle/>
          <a:p>
            <a:pPr algn="l"/>
            <a:r>
              <a:rPr kumimoji="0" lang="en-US" sz="3200" b="0" i="0" u="none" strike="noStrike" kern="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rPr>
              <a:t> </a:t>
            </a:r>
            <a:r>
              <a:rPr kumimoji="0" lang="en-US" sz="48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Respiratory system </a:t>
            </a:r>
            <a:endParaRPr lang="en-US" dirty="0"/>
          </a:p>
        </p:txBody>
      </p:sp>
      <p:sp>
        <p:nvSpPr>
          <p:cNvPr id="3" name="Content Placeholder 2">
            <a:extLst>
              <a:ext uri="{FF2B5EF4-FFF2-40B4-BE49-F238E27FC236}">
                <a16:creationId xmlns:a16="http://schemas.microsoft.com/office/drawing/2014/main" id="{F2B422E3-F5AA-8604-D0AB-6CD99EC72448}"/>
              </a:ext>
            </a:extLst>
          </p:cNvPr>
          <p:cNvSpPr>
            <a:spLocks noGrp="1"/>
          </p:cNvSpPr>
          <p:nvPr>
            <p:ph idx="1"/>
          </p:nvPr>
        </p:nvSpPr>
        <p:spPr>
          <a:xfrm>
            <a:off x="255814" y="1852840"/>
            <a:ext cx="11642272" cy="4351338"/>
          </a:xfrm>
        </p:spPr>
        <p:txBody>
          <a:bodyPr/>
          <a:lstStyle/>
          <a:p>
            <a:pPr marL="342900" marR="0" lvl="0" indent="-342900" algn="l" defTabSz="914400" rtl="0" eaLnBrk="1" fontAlgn="base" latinLnBrk="0" hangingPunct="1">
              <a:lnSpc>
                <a:spcPct val="100000"/>
              </a:lnSpc>
              <a:spcBef>
                <a:spcPct val="20000"/>
              </a:spcBef>
              <a:spcAft>
                <a:spcPct val="0"/>
              </a:spcAft>
              <a:buClr>
                <a:srgbClr val="99FF99"/>
              </a:buClr>
              <a:buSzPct val="80000"/>
              <a:buFont typeface="Wingdings" pitchFamily="2" charset="2"/>
              <a:buChar char="Ø"/>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Arial"/>
                <a:ea typeface="+mn-ea"/>
                <a:cs typeface="+mn-cs"/>
              </a:rPr>
              <a:t>There is a bronchial apparatus for respiration that branches to all parts of the body and is connected to the outside by openings or spiracles that spread throughout the body and spiracles cannot be closed to prevent water loss. Therefore, the presence of these animals is limited to humid environments and lives hidden among the leaves and their activity is nocturnal .</a:t>
            </a:r>
          </a:p>
          <a:p>
            <a:endParaRPr lang="en-US" dirty="0"/>
          </a:p>
        </p:txBody>
      </p:sp>
    </p:spTree>
    <p:extLst>
      <p:ext uri="{BB962C8B-B14F-4D97-AF65-F5344CB8AC3E}">
        <p14:creationId xmlns:p14="http://schemas.microsoft.com/office/powerpoint/2010/main" val="229035709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TotalTime>
  <Words>957</Words>
  <Application>Microsoft Office PowerPoint</Application>
  <PresentationFormat>شاشة عريضة</PresentationFormat>
  <Paragraphs>77</Paragraphs>
  <Slides>13</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13</vt:i4>
      </vt:variant>
    </vt:vector>
  </HeadingPairs>
  <TitlesOfParts>
    <vt:vector size="22" baseType="lpstr">
      <vt:lpstr>Arial</vt:lpstr>
      <vt:lpstr>Arial Rounded MT Bold</vt:lpstr>
      <vt:lpstr>Calibri</vt:lpstr>
      <vt:lpstr>Calibri Light</vt:lpstr>
      <vt:lpstr>Comic Sans MS</vt:lpstr>
      <vt:lpstr>Times</vt:lpstr>
      <vt:lpstr>Times New Roman</vt:lpstr>
      <vt:lpstr>Wingdings</vt:lpstr>
      <vt:lpstr>نسق Office</vt:lpstr>
      <vt:lpstr>عرض تقديمي في PowerPoint</vt:lpstr>
      <vt:lpstr>phylum Onychophora ( Peripatus )</vt:lpstr>
      <vt:lpstr>عرض تقديمي في PowerPoint</vt:lpstr>
      <vt:lpstr>phylum Onychophora </vt:lpstr>
      <vt:lpstr>phylum Onychophora</vt:lpstr>
      <vt:lpstr>عرض تقديمي في PowerPoint</vt:lpstr>
      <vt:lpstr>Adhesive glands</vt:lpstr>
      <vt:lpstr>عرض تقديمي في PowerPoint</vt:lpstr>
      <vt:lpstr> Respiratory system </vt:lpstr>
      <vt:lpstr>Reproduction system </vt:lpstr>
      <vt:lpstr>عرض تقديمي في PowerPoint</vt:lpstr>
      <vt:lpstr>What are they?</vt:lpstr>
      <vt:lpstr>Comment on the phylogenetic status of Peripatus./Discuss on the systematic position of Peripatus.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Dr.Sabeeh</dc:creator>
  <cp:lastModifiedBy>Dr.Sabeeh AL-Mayah</cp:lastModifiedBy>
  <cp:revision>16</cp:revision>
  <dcterms:created xsi:type="dcterms:W3CDTF">2017-03-26T20:44:10Z</dcterms:created>
  <dcterms:modified xsi:type="dcterms:W3CDTF">2026-03-12T16:40:51Z</dcterms:modified>
</cp:coreProperties>
</file>